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5" r:id="rId2"/>
    <p:sldId id="312" r:id="rId3"/>
    <p:sldId id="480" r:id="rId4"/>
    <p:sldId id="485" r:id="rId5"/>
    <p:sldId id="487" r:id="rId6"/>
    <p:sldId id="488" r:id="rId7"/>
    <p:sldId id="486" r:id="rId8"/>
    <p:sldId id="455" r:id="rId9"/>
    <p:sldId id="462" r:id="rId10"/>
    <p:sldId id="456" r:id="rId11"/>
    <p:sldId id="464" r:id="rId12"/>
    <p:sldId id="492" r:id="rId13"/>
    <p:sldId id="490" r:id="rId14"/>
    <p:sldId id="355" r:id="rId15"/>
  </p:sldIdLst>
  <p:sldSz cx="9144000" cy="6858000" type="screen4x3"/>
  <p:notesSz cx="7023100" cy="93091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1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7A1"/>
    <a:srgbClr val="0846A2"/>
    <a:srgbClr val="0E3D9C"/>
    <a:srgbClr val="0000CC"/>
    <a:srgbClr val="0033CC"/>
    <a:srgbClr val="575F6D"/>
    <a:srgbClr val="FF9933"/>
    <a:srgbClr val="005DAA"/>
    <a:srgbClr val="5DAA00"/>
    <a:srgbClr val="4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9" autoAdjust="0"/>
    <p:restoredTop sz="83303" autoAdjust="0"/>
  </p:normalViewPr>
  <p:slideViewPr>
    <p:cSldViewPr snapToGrid="0">
      <p:cViewPr varScale="1">
        <p:scale>
          <a:sx n="62" d="100"/>
          <a:sy n="62" d="100"/>
        </p:scale>
        <p:origin x="918" y="72"/>
      </p:cViewPr>
      <p:guideLst>
        <p:guide orient="horz" pos="2159"/>
        <p:guide pos="14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7" tIns="46120" rIns="92237" bIns="461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1"/>
            <a:ext cx="30433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7" tIns="46120" rIns="92237" bIns="4612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5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7" tIns="46120" rIns="92237" bIns="46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2"/>
            <a:ext cx="30433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7" tIns="46120" rIns="92237" bIns="46120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2"/>
            <a:ext cx="30433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7" tIns="46120" rIns="92237" bIns="46120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8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51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3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86681-CC9A-4F28-81FD-35541B0FE7C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237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classroom holds 32 attendees</a:t>
            </a:r>
          </a:p>
          <a:p>
            <a:r>
              <a:rPr lang="en-US" dirty="0"/>
              <a:t>we have had 4 classes </a:t>
            </a:r>
          </a:p>
          <a:p>
            <a:r>
              <a:rPr lang="en-US" dirty="0"/>
              <a:t>NCC review </a:t>
            </a:r>
            <a:r>
              <a:rPr lang="en-US"/>
              <a:t>of our </a:t>
            </a:r>
            <a:r>
              <a:rPr lang="en-US" dirty="0"/>
              <a:t>L&amp;H program is scheduled </a:t>
            </a:r>
            <a:r>
              <a:rPr lang="en-US"/>
              <a:t>for June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9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0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86681-CC9A-4F28-81FD-35541B0FE7C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95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one has two main sections:</a:t>
            </a:r>
          </a:p>
          <a:p>
            <a:r>
              <a:rPr lang="en-US" dirty="0" smtClean="0"/>
              <a:t>Section</a:t>
            </a:r>
            <a:r>
              <a:rPr lang="en-US" baseline="0" dirty="0" smtClean="0"/>
              <a:t> 1 to be filled out by NNS. Must include a detailed scope of work, deliverables, and the time frame in which the work will be completed. </a:t>
            </a:r>
          </a:p>
          <a:p>
            <a:r>
              <a:rPr lang="en-US" baseline="0" dirty="0" smtClean="0"/>
              <a:t>Section 2 to be filled out by supplier which summarizes the cost and schedule which are broken down in the subsequent pages.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9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nad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pic>
        <p:nvPicPr>
          <p:cNvPr id="11" name="Picture 10" descr="HI logo_main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636" y="435810"/>
            <a:ext cx="3734342" cy="12149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4524333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89A56-8F70-4953-887E-755846F82BD9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FC63E-F8D9-44BB-A462-AC735E845F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45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C8C5-5DEE-49B9-85D1-466308AA417B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4B03-E339-4C9D-AC39-0BD7C921B5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 logo_m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3647" y="1925746"/>
            <a:ext cx="2154677" cy="2843942"/>
          </a:xfrm>
          <a:prstGeom prst="rect">
            <a:avLst/>
          </a:prstGeom>
        </p:spPr>
      </p:pic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250281" y="6657945"/>
            <a:ext cx="4662488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FF0000"/>
                </a:solidFill>
                <a:latin typeface="Arial Narrow" pitchFamily="34" charset="0"/>
              </a:rPr>
              <a:t>HUNTINGTON INGALLS INDUSTRIES PRIVATE/PROPRIETARY LEVEL I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02080"/>
            <a:ext cx="8389034" cy="45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1150"/>
            <a:ext cx="1828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26802D14-3F92-4417-B0CA-84AD326060A7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11" y="6477000"/>
            <a:ext cx="400378" cy="2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1" name="Picture 109" descr="noc_logo blue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8091740" y="85725"/>
            <a:ext cx="678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57945"/>
            <a:ext cx="3962400" cy="20005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07663"/>
            <a:ext cx="9144000" cy="45719"/>
          </a:xfrm>
          <a:prstGeom prst="rect">
            <a:avLst/>
          </a:prstGeom>
          <a:solidFill>
            <a:srgbClr val="0947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2" r:id="rId4"/>
    <p:sldLayoutId id="214748366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ts val="24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213" indent="-22701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173038" algn="l" rtl="0" eaLnBrk="0" fontAlgn="base" hangingPunct="0"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41463" indent="-16986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01838" indent="-173038" algn="l" rtl="0" eaLnBrk="0" fontAlgn="base" hangingPunct="0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upplier.huntingtoningalls.com/sourcing/docs/forms/NN_9630_Rev2_Form_of_bid_for_TandM_Proposal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pplier.huntingtoningalls.com/sourcing/docs/forms/NN_9631_Rev_1_RFI_FCD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acilitiesServices@hii-nns.com" TargetMode="External"/><Relationship Id="rId2" Type="http://schemas.openxmlformats.org/officeDocument/2006/relationships/hyperlink" Target="http://supplier.huntingtoningalls.com/sourcing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acilitiesservices@hhi-nn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Yesika.L.Kain@hii-nn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nnings.Spease@hii-nn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upplier.huntingtoningalls.com/sourcing/docs/forms/NN_9628-Contsruction_Services_TandM_Daily_Ticket_Rev_0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upplier.huntingtoningalls.com/sourcing/docs/forms/NN_9629-Engineering_Services_TandM_Material_Weekly_Ticket_Rev_0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2305050" y="1927860"/>
            <a:ext cx="6385730" cy="1219200"/>
          </a:xfrm>
          <a:prstGeom prst="rect">
            <a:avLst/>
          </a:prstGeom>
        </p:spPr>
        <p:txBody>
          <a:bodyPr tIns="457200" bIns="548640"/>
          <a:lstStyle>
            <a:lvl1pPr algn="r">
              <a:defRPr sz="2800" b="1" spc="4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4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4th</a:t>
            </a:r>
            <a:r>
              <a:rPr kumimoji="0" lang="en-US" sz="2800" b="1" i="0" u="none" strike="noStrike" kern="0" cap="none" spc="4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Quarter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4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Contractor Business Meeting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4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ext Placeholder 32"/>
          <p:cNvSpPr txBox="1">
            <a:spLocks/>
          </p:cNvSpPr>
          <p:nvPr/>
        </p:nvSpPr>
        <p:spPr>
          <a:xfrm>
            <a:off x="3718947" y="4030729"/>
            <a:ext cx="4968114" cy="457200"/>
          </a:xfrm>
          <a:prstGeom prst="rect">
            <a:avLst/>
          </a:prstGeom>
        </p:spPr>
        <p:txBody>
          <a:bodyPr wrap="none" tIns="0"/>
          <a:lstStyle>
            <a:lvl1pPr algn="r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230188" marR="0" lvl="0" indent="-230188" algn="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December 5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2014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 Placeholder 37"/>
          <p:cNvSpPr txBox="1">
            <a:spLocks/>
          </p:cNvSpPr>
          <p:nvPr/>
        </p:nvSpPr>
        <p:spPr>
          <a:xfrm>
            <a:off x="3719477" y="5038996"/>
            <a:ext cx="4972728" cy="457200"/>
          </a:xfrm>
          <a:prstGeom prst="rect">
            <a:avLst/>
          </a:prstGeom>
        </p:spPr>
        <p:txBody>
          <a:bodyPr wrap="none" bIns="18288" anchor="b" anchorCtr="0"/>
          <a:lstStyle>
            <a:lvl1pPr algn="r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30188" marR="0" lvl="0" indent="-230188" algn="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Yesika L. Kain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40"/>
          <p:cNvSpPr txBox="1">
            <a:spLocks/>
          </p:cNvSpPr>
          <p:nvPr/>
        </p:nvSpPr>
        <p:spPr>
          <a:xfrm>
            <a:off x="3719477" y="5539740"/>
            <a:ext cx="4972726" cy="381000"/>
          </a:xfrm>
          <a:prstGeom prst="rect">
            <a:avLst/>
          </a:prstGeom>
        </p:spPr>
        <p:txBody>
          <a:bodyPr wrap="none" tIns="0" bIns="438912">
            <a:noAutofit/>
          </a:bodyPr>
          <a:lstStyle>
            <a:lvl1pPr algn="r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30188" marR="0" lvl="0" indent="-230188" algn="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Plant Engineering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 Placeholder 43"/>
          <p:cNvSpPr txBox="1">
            <a:spLocks/>
          </p:cNvSpPr>
          <p:nvPr/>
        </p:nvSpPr>
        <p:spPr>
          <a:xfrm>
            <a:off x="2293034" y="3528060"/>
            <a:ext cx="6394816" cy="4572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r">
              <a:buNone/>
              <a:defRPr sz="2400" b="1" spc="2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30188" marR="0" lvl="0" indent="-230188" algn="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2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Facilities</a:t>
            </a:r>
            <a:r>
              <a:rPr kumimoji="0" lang="en-US" sz="2400" b="1" i="0" u="none" strike="noStrike" kern="0" cap="none" spc="2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Session</a:t>
            </a:r>
            <a:endParaRPr kumimoji="0" lang="en-US" sz="2400" b="1" i="0" u="none" strike="noStrike" kern="0" cap="none" spc="2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942" y="1402080"/>
            <a:ext cx="4172857" cy="4524333"/>
          </a:xfrm>
        </p:spPr>
        <p:txBody>
          <a:bodyPr/>
          <a:lstStyle/>
          <a:p>
            <a:r>
              <a:rPr lang="en-US" dirty="0" smtClean="0"/>
              <a:t>Used for releases </a:t>
            </a:r>
            <a:r>
              <a:rPr lang="en-US" dirty="0"/>
              <a:t>against outline agreements and T&amp;M Change Orders </a:t>
            </a:r>
          </a:p>
          <a:p>
            <a:r>
              <a:rPr lang="en-US" dirty="0" smtClean="0"/>
              <a:t>Form can be found on: </a:t>
            </a:r>
            <a:r>
              <a:rPr lang="en-US" dirty="0">
                <a:hlinkClick r:id="rId3"/>
              </a:rPr>
              <a:t>http://supplier.huntingtoningalls.com/sourcing/docs/forms/NN_9630_Rev2_Form_of_bid_for_TandM_Proposal.xlsx </a:t>
            </a:r>
            <a:endParaRPr lang="en-US" dirty="0" smtClean="0"/>
          </a:p>
          <a:p>
            <a:r>
              <a:rPr lang="en-US" dirty="0" smtClean="0"/>
              <a:t>Section 1 is completed by NNS</a:t>
            </a:r>
          </a:p>
          <a:p>
            <a:r>
              <a:rPr lang="en-US" dirty="0" smtClean="0"/>
              <a:t>Section 2 is completed by vendor</a:t>
            </a:r>
          </a:p>
          <a:p>
            <a:pPr lvl="1"/>
            <a:r>
              <a:rPr lang="en-US" dirty="0" smtClean="0"/>
              <a:t>Basis for estimate and milestones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66538" cy="838200"/>
          </a:xfrm>
        </p:spPr>
        <p:txBody>
          <a:bodyPr/>
          <a:lstStyle/>
          <a:p>
            <a:r>
              <a:rPr lang="en-US" dirty="0" smtClean="0"/>
              <a:t>Form 9630 Rev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2281" t="16216" r="17105" b="5439"/>
          <a:stretch/>
        </p:blipFill>
        <p:spPr>
          <a:xfrm>
            <a:off x="139515" y="1191127"/>
            <a:ext cx="3972354" cy="50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Change Directive and </a:t>
            </a:r>
            <a:r>
              <a:rPr lang="en-US" dirty="0" smtClean="0"/>
              <a:t>Request for Information (FCD/RFI)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4267200" cy="5074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FCD/RFI form is used when changes can affect cost, schedule, and deliverables.</a:t>
            </a:r>
          </a:p>
          <a:p>
            <a:r>
              <a:rPr lang="en-US" dirty="0" smtClean="0"/>
              <a:t>Section 1 and 4 are filled out by the contractor. </a:t>
            </a:r>
          </a:p>
          <a:p>
            <a:r>
              <a:rPr lang="en-US" dirty="0" smtClean="0"/>
              <a:t>Section 2 is filled out by the NNS engineer. </a:t>
            </a:r>
          </a:p>
          <a:p>
            <a:r>
              <a:rPr lang="en-US" dirty="0" smtClean="0"/>
              <a:t>Section 3 is filled out by NNS procurement office. </a:t>
            </a:r>
          </a:p>
          <a:p>
            <a:r>
              <a:rPr lang="en-US" dirty="0" smtClean="0"/>
              <a:t>Form NN 9631 Rev 1</a:t>
            </a:r>
          </a:p>
          <a:p>
            <a:r>
              <a:rPr lang="en-US" dirty="0" smtClean="0"/>
              <a:t>Can be found at: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://supplier.huntingtoningalls.com/sourcing/docs/forms/NN_9631_Rev_1_RFI_FCD.xlsx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3096" t="17411" r="17708" b="7143"/>
          <a:stretch/>
        </p:blipFill>
        <p:spPr>
          <a:xfrm>
            <a:off x="4572000" y="1255593"/>
            <a:ext cx="4212771" cy="551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 Worksheet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92" y="2273968"/>
            <a:ext cx="2775970" cy="35893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9" y="1920257"/>
            <a:ext cx="3901442" cy="3909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4" y="2037108"/>
            <a:ext cx="2773676" cy="35864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2009" y="1263748"/>
            <a:ext cx="3566121" cy="51935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TAB 1 “NNS Info”</a:t>
            </a: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Initial information filled in by NNS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6893" y="1290236"/>
            <a:ext cx="4731968" cy="51935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TAB 2 “VENDOR Proposal Form”</a:t>
            </a: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Yellow fields filled in by vendors.  All sums total on front page.</a:t>
            </a:r>
          </a:p>
        </p:txBody>
      </p:sp>
    </p:spTree>
    <p:extLst>
      <p:ext uri="{BB962C8B-B14F-4D97-AF65-F5344CB8AC3E}">
        <p14:creationId xmlns:p14="http://schemas.microsoft.com/office/powerpoint/2010/main" val="140155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Agreement Solicitations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50749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following Outline Agreement Solicitations will be posted on the NNS Supplier website.</a:t>
            </a:r>
          </a:p>
          <a:p>
            <a:pPr lvl="1"/>
            <a:r>
              <a:rPr lang="en-US" dirty="0"/>
              <a:t>located at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supplier.huntingtoningalls.com/sourcing/index.html</a:t>
            </a:r>
            <a:endParaRPr lang="en-US" dirty="0"/>
          </a:p>
          <a:p>
            <a:pPr lvl="1"/>
            <a:r>
              <a:rPr lang="en-US" dirty="0"/>
              <a:t>Heavy Industrial and Marine Construction</a:t>
            </a:r>
          </a:p>
          <a:p>
            <a:pPr lvl="1"/>
            <a:r>
              <a:rPr lang="en-US" dirty="0"/>
              <a:t>Piping Services</a:t>
            </a:r>
          </a:p>
          <a:p>
            <a:pPr lvl="1"/>
            <a:r>
              <a:rPr lang="en-US" dirty="0"/>
              <a:t>Asbestos &amp; Lead Abatement, Mold Remediation, Mechanical Insulation, Misc. Construction</a:t>
            </a:r>
          </a:p>
          <a:p>
            <a:pPr lvl="1"/>
            <a:r>
              <a:rPr lang="en-US" dirty="0"/>
              <a:t>New Construction, Renovations, Repairs, Miscellaneous Construction Projects</a:t>
            </a:r>
          </a:p>
          <a:p>
            <a:pPr lvl="1"/>
            <a:r>
              <a:rPr lang="en-US" dirty="0"/>
              <a:t>Rigging and Millwrights</a:t>
            </a:r>
          </a:p>
          <a:p>
            <a:pPr lvl="1"/>
            <a:r>
              <a:rPr lang="en-US" dirty="0"/>
              <a:t>Repair and Install Doors </a:t>
            </a:r>
          </a:p>
          <a:p>
            <a:pPr lvl="1"/>
            <a:r>
              <a:rPr lang="en-US" dirty="0"/>
              <a:t>Crane and Rigging Services</a:t>
            </a:r>
          </a:p>
          <a:p>
            <a:r>
              <a:rPr lang="en-US" dirty="0"/>
              <a:t>The bid response period is December 5, 2014 through January 5, 2014,  4:00PM </a:t>
            </a:r>
            <a:r>
              <a:rPr lang="en-US" dirty="0" smtClean="0"/>
              <a:t>EST. </a:t>
            </a:r>
          </a:p>
          <a:p>
            <a:r>
              <a:rPr lang="en-US" dirty="0" smtClean="0"/>
              <a:t>All </a:t>
            </a:r>
            <a:r>
              <a:rPr lang="en-US" dirty="0"/>
              <a:t>questions and responses must be submitted to </a:t>
            </a:r>
            <a:r>
              <a:rPr lang="en-US" u="sng" dirty="0" smtClean="0">
                <a:hlinkClick r:id="rId3"/>
              </a:rPr>
              <a:t>FacilitiesServices@hii-nns.com</a:t>
            </a:r>
            <a:endParaRPr lang="en-US" dirty="0"/>
          </a:p>
          <a:p>
            <a:r>
              <a:rPr lang="en-US" dirty="0"/>
              <a:t>Please ensure that you send all requests for information related to this solicitation NLT noon, December 19, </a:t>
            </a:r>
            <a:r>
              <a:rPr lang="en-US" dirty="0" smtClean="0"/>
              <a:t>2014 to </a:t>
            </a:r>
            <a:r>
              <a:rPr lang="en-US" u="sng" dirty="0">
                <a:hlinkClick r:id="rId2"/>
              </a:rPr>
              <a:t>http://supplier.huntingtoningalls.com/sourcing/index.html</a:t>
            </a:r>
            <a:r>
              <a:rPr lang="en-US" dirty="0"/>
              <a:t>.  </a:t>
            </a:r>
            <a:r>
              <a:rPr lang="en-US" dirty="0" smtClean="0"/>
              <a:t>All </a:t>
            </a:r>
            <a:r>
              <a:rPr lang="en-US" dirty="0"/>
              <a:t>NNS responses will be posted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5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493565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Please submit your questions related to sourcing topics at the following e-mail address: </a:t>
            </a:r>
          </a:p>
          <a:p>
            <a:pPr lvl="1" eaLnBrk="1" hangingPunct="1"/>
            <a:r>
              <a:rPr lang="en-US" u="sng" dirty="0" smtClean="0">
                <a:hlinkClick r:id="rId3"/>
              </a:rPr>
              <a:t>Facilitiesservices@hii-nns.com</a:t>
            </a:r>
            <a:endParaRPr lang="en-US" dirty="0" smtClean="0"/>
          </a:p>
          <a:p>
            <a:pPr eaLnBrk="1" hangingPunct="1"/>
            <a:r>
              <a:rPr lang="en-US" dirty="0"/>
              <a:t>If you have questions regarding this presentation, please contact your Contract Coordinator/Field Engineer or: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Yesika L. Kain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757-353-2772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Yesika.L.Kain@hii-nns.com</a:t>
            </a:r>
          </a:p>
          <a:p>
            <a:r>
              <a:rPr lang="en-US" dirty="0" smtClean="0"/>
              <a:t>This presentation will be posted on the public NNS website for your reference.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629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93369"/>
            <a:ext cx="8651928" cy="5160937"/>
          </a:xfrm>
        </p:spPr>
        <p:txBody>
          <a:bodyPr numCol="2">
            <a:normAutofit/>
          </a:bodyPr>
          <a:lstStyle/>
          <a:p>
            <a:r>
              <a:rPr lang="en-US" sz="1800" dirty="0" smtClean="0"/>
              <a:t>New Contractor Crane Briefing</a:t>
            </a:r>
          </a:p>
          <a:p>
            <a:r>
              <a:rPr lang="en-US" sz="1800" dirty="0" smtClean="0"/>
              <a:t>Sound </a:t>
            </a:r>
            <a:r>
              <a:rPr lang="en-US" sz="1800" dirty="0"/>
              <a:t>Horn Before Passing Equipment Decals</a:t>
            </a:r>
          </a:p>
          <a:p>
            <a:r>
              <a:rPr lang="en-US" sz="1800" dirty="0" smtClean="0"/>
              <a:t>Phones with Camera Capability</a:t>
            </a:r>
          </a:p>
          <a:p>
            <a:r>
              <a:rPr lang="en-US" sz="1800" dirty="0" smtClean="0"/>
              <a:t>Shutdown Work</a:t>
            </a:r>
          </a:p>
          <a:p>
            <a:r>
              <a:rPr lang="en-US" sz="1800" dirty="0" smtClean="0"/>
              <a:t>Inspection </a:t>
            </a:r>
            <a:r>
              <a:rPr lang="en-US" sz="1800" dirty="0"/>
              <a:t>of Fall Protection </a:t>
            </a:r>
            <a:r>
              <a:rPr lang="en-US" sz="1800" dirty="0" smtClean="0"/>
              <a:t>Equipment</a:t>
            </a:r>
            <a:endParaRPr lang="en-US" sz="1800" dirty="0"/>
          </a:p>
          <a:p>
            <a:r>
              <a:rPr lang="en-US" sz="1800" dirty="0" smtClean="0"/>
              <a:t>T&amp;M ticket forms</a:t>
            </a:r>
          </a:p>
          <a:p>
            <a:r>
              <a:rPr lang="en-US" sz="1800" dirty="0" smtClean="0"/>
              <a:t>Form </a:t>
            </a:r>
            <a:r>
              <a:rPr lang="en-US" sz="1800" dirty="0"/>
              <a:t>9630 </a:t>
            </a:r>
            <a:r>
              <a:rPr lang="en-US" sz="1800" dirty="0" smtClean="0"/>
              <a:t>Rev 2</a:t>
            </a:r>
          </a:p>
          <a:p>
            <a:r>
              <a:rPr lang="en-US" sz="1800" dirty="0" smtClean="0"/>
              <a:t>Field </a:t>
            </a:r>
            <a:r>
              <a:rPr lang="en-US" sz="1800" dirty="0"/>
              <a:t>Change Directive and </a:t>
            </a:r>
            <a:r>
              <a:rPr lang="en-US" sz="1800" dirty="0" smtClean="0"/>
              <a:t>Requests for Information Form</a:t>
            </a:r>
          </a:p>
          <a:p>
            <a:r>
              <a:rPr lang="en-US" sz="1800" dirty="0"/>
              <a:t>Outline Agreement Solicitations</a:t>
            </a:r>
            <a:endParaRPr lang="en-US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Contractor Crane 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Updated contractor lifting &amp; handling operations briefing. </a:t>
            </a:r>
          </a:p>
          <a:p>
            <a:pPr lvl="1"/>
            <a:r>
              <a:rPr lang="en-US" dirty="0" smtClean="0"/>
              <a:t>Rev D. July 2014</a:t>
            </a:r>
          </a:p>
          <a:p>
            <a:r>
              <a:rPr lang="en-US" dirty="0" smtClean="0"/>
              <a:t>All contractors performing lifting &amp; handling operations at NNS must attend the new briefing. </a:t>
            </a:r>
          </a:p>
          <a:p>
            <a:pPr lvl="1"/>
            <a:r>
              <a:rPr lang="en-US" dirty="0" smtClean="0"/>
              <a:t>Operators and riggers. </a:t>
            </a:r>
          </a:p>
          <a:p>
            <a:pPr lvl="1"/>
            <a:r>
              <a:rPr lang="en-US" b="1" dirty="0" smtClean="0"/>
              <a:t>NNS goal is to have all contractors who perform L&amp;H operations to go through the briefing by June 2015. </a:t>
            </a:r>
          </a:p>
          <a:p>
            <a:r>
              <a:rPr lang="en-US" dirty="0" smtClean="0"/>
              <a:t>Contact Yesika L. Kain (</a:t>
            </a:r>
            <a:r>
              <a:rPr lang="en-US" dirty="0" smtClean="0">
                <a:hlinkClick r:id="rId3"/>
              </a:rPr>
              <a:t>Yesika.L.Kain@hii-nns.com</a:t>
            </a:r>
            <a:r>
              <a:rPr lang="en-US" dirty="0" smtClean="0"/>
              <a:t>) or Jennings Spease (</a:t>
            </a:r>
            <a:r>
              <a:rPr lang="en-US" dirty="0" smtClean="0">
                <a:hlinkClick r:id="rId4"/>
              </a:rPr>
              <a:t>Jennings.Spease@hii-nns.com</a:t>
            </a:r>
            <a:r>
              <a:rPr lang="en-US" dirty="0" smtClean="0"/>
              <a:t>) to sign up for upcoming briefings. </a:t>
            </a:r>
          </a:p>
          <a:p>
            <a:r>
              <a:rPr lang="en-US" dirty="0" smtClean="0"/>
              <a:t>The next crane </a:t>
            </a:r>
            <a:r>
              <a:rPr lang="en-US" dirty="0"/>
              <a:t>briefing </a:t>
            </a:r>
            <a:r>
              <a:rPr lang="en-US" dirty="0" smtClean="0"/>
              <a:t>will be held </a:t>
            </a:r>
            <a:r>
              <a:rPr lang="en-US" dirty="0"/>
              <a:t>December 8th at </a:t>
            </a:r>
            <a:r>
              <a:rPr lang="en-US" u="sng" dirty="0"/>
              <a:t>8AM</a:t>
            </a:r>
            <a:r>
              <a:rPr lang="en-US" dirty="0"/>
              <a:t> and </a:t>
            </a:r>
            <a:r>
              <a:rPr lang="en-US" u="sng" dirty="0"/>
              <a:t>4PM</a:t>
            </a:r>
            <a:r>
              <a:rPr lang="en-US" dirty="0"/>
              <a:t> at Building </a:t>
            </a:r>
            <a:r>
              <a:rPr lang="en-US" dirty="0" smtClean="0"/>
              <a:t>4953.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Horn Before Passing Equipment Decals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5181600" cy="4524333"/>
          </a:xfrm>
        </p:spPr>
        <p:txBody>
          <a:bodyPr>
            <a:normAutofit/>
          </a:bodyPr>
          <a:lstStyle/>
          <a:p>
            <a:r>
              <a:rPr lang="en-US" dirty="0" smtClean="0"/>
              <a:t>Contractor owned equipment.</a:t>
            </a:r>
          </a:p>
          <a:p>
            <a:pPr lvl="1"/>
            <a:r>
              <a:rPr lang="en-US" dirty="0" smtClean="0"/>
              <a:t>Decals are available for your 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423" t="14222" r="30833" b="8000"/>
          <a:stretch>
            <a:fillRect/>
          </a:stretch>
        </p:blipFill>
        <p:spPr bwMode="auto">
          <a:xfrm>
            <a:off x="5343896" y="1294101"/>
            <a:ext cx="3475819" cy="45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39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Phones with Camera Capability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phones with photo capability are </a:t>
            </a:r>
            <a:r>
              <a:rPr lang="en-US" dirty="0" smtClean="0"/>
              <a:t>not permitted </a:t>
            </a:r>
            <a:r>
              <a:rPr lang="en-US" dirty="0"/>
              <a:t>anywhere in the shipyard.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restriction applies even if the camera function has been disabled</a:t>
            </a:r>
            <a:r>
              <a:rPr lang="en-US" dirty="0" smtClean="0"/>
              <a:t>.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Any phone found to have camera capability will be turned over to Security for investigation and disciplinary action will be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taken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6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Shutdown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4843737"/>
          </a:xfrm>
        </p:spPr>
        <p:txBody>
          <a:bodyPr>
            <a:normAutofit/>
          </a:bodyPr>
          <a:lstStyle/>
          <a:p>
            <a:r>
              <a:rPr lang="en-US" dirty="0" smtClean="0"/>
              <a:t>The holiday shutdown will be from Wednesday, December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through </a:t>
            </a:r>
            <a:r>
              <a:rPr lang="en-US" dirty="0" smtClean="0"/>
              <a:t>Sunday, January 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baseline="30000" dirty="0" smtClean="0"/>
          </a:p>
          <a:p>
            <a:r>
              <a:rPr lang="en-US" dirty="0" smtClean="0"/>
              <a:t> If your company is working through shutdown, review your current NNS work permits with your contractor coordinator/field engineer. </a:t>
            </a:r>
          </a:p>
          <a:p>
            <a:r>
              <a:rPr lang="en-US" dirty="0" smtClean="0"/>
              <a:t>Only emergency and essential personnel will be onsite therefore permit requests and renewals will be postponed until the first week of January. </a:t>
            </a:r>
          </a:p>
          <a:p>
            <a:pPr lvl="1"/>
            <a:r>
              <a:rPr lang="en-US" dirty="0" smtClean="0"/>
              <a:t>Excavation permits, Hot/Cold Work permits, etc.</a:t>
            </a:r>
          </a:p>
          <a:p>
            <a:r>
              <a:rPr lang="en-US" dirty="0" smtClean="0"/>
              <a:t>Deliveries where the </a:t>
            </a:r>
            <a:r>
              <a:rPr lang="en-US" u="sng" dirty="0" smtClean="0"/>
              <a:t>driver has to be escorted</a:t>
            </a:r>
            <a:r>
              <a:rPr lang="en-US" dirty="0" smtClean="0"/>
              <a:t> into the yard will be postponed until the first week of January. </a:t>
            </a:r>
          </a:p>
          <a:p>
            <a:r>
              <a:rPr lang="en-US" dirty="0" smtClean="0"/>
              <a:t>List of companies and locations of work during shutdown.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7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of Fall Protection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1"/>
            <a:ext cx="8382000" cy="213269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INSPECT </a:t>
            </a:r>
            <a:r>
              <a:rPr lang="en-US" b="1" dirty="0">
                <a:solidFill>
                  <a:srgbClr val="FF0000"/>
                </a:solidFill>
              </a:rPr>
              <a:t>ALL FALL PROTECTION EQUIPMENT PRIOR TO USE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at any time you see the red fall indicator deployed on any fall protection equipment, </a:t>
            </a:r>
            <a:r>
              <a:rPr lang="en-US" b="1" dirty="0"/>
              <a:t>DO NOT </a:t>
            </a:r>
            <a:r>
              <a:rPr lang="en-US" dirty="0"/>
              <a:t>use the </a:t>
            </a:r>
            <a:r>
              <a:rPr lang="en-US" dirty="0" smtClean="0"/>
              <a:t>equipment. </a:t>
            </a:r>
          </a:p>
          <a:p>
            <a:r>
              <a:rPr lang="en-US" dirty="0" smtClean="0"/>
              <a:t>The red indicator means that this device has been subjected to a fall. </a:t>
            </a:r>
          </a:p>
          <a:p>
            <a:r>
              <a:rPr lang="en-US" dirty="0" smtClean="0"/>
              <a:t>If the red fall indicator is visible remove the device from the job site.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018" t="19243" r="14474" b="9046"/>
          <a:stretch/>
        </p:blipFill>
        <p:spPr>
          <a:xfrm>
            <a:off x="2531405" y="3480512"/>
            <a:ext cx="3928789" cy="32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3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629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NNS Standard Construction Time-and-Material Ticket Forms</a:t>
            </a: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152465"/>
            <a:ext cx="44692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NNS Standard Time-and-Material Ticket shall be used to document all T&amp;M work performed on NNS contracts.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/>
              <a:t>Construction services T&amp;M tickets must be </a:t>
            </a:r>
            <a:r>
              <a:rPr lang="en-US" sz="1400" dirty="0" smtClean="0"/>
              <a:t>submitted to the Contractor Coordinator/Field Engineer </a:t>
            </a:r>
            <a:r>
              <a:rPr lang="en-US" sz="1400" u="sng" dirty="0"/>
              <a:t>with in 5 business days of the date on the ticket</a:t>
            </a:r>
            <a:r>
              <a:rPr lang="en-US" sz="1400" dirty="0"/>
              <a:t>. 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Construction Services T&amp;M Daily Ticket Form 9628 Rev 0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Form can be found at: 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http://supplier.huntingtoningalls.com/sourcing/docs/forms/NN_9628-Contsruction_Services_TandM_Daily_Ticket_Rev_0.xlsx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All fields must be completed prior to submittal to NNS.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All subcontractor and purchased material back-up must be attached to the T&amp;M ticket. 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All rates and categories must match those established on the outline agreement.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2351" t="16518" r="17262" b="6250"/>
          <a:stretch/>
        </p:blipFill>
        <p:spPr>
          <a:xfrm>
            <a:off x="4620985" y="1124965"/>
            <a:ext cx="4474029" cy="5649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NNS Standard </a:t>
            </a:r>
            <a:r>
              <a:rPr lang="en-US" dirty="0" smtClean="0"/>
              <a:t>Engineering Time-and-Material </a:t>
            </a:r>
            <a:r>
              <a:rPr lang="en-US" dirty="0"/>
              <a:t>Ticket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3898232" cy="4918509"/>
          </a:xfrm>
        </p:spPr>
        <p:txBody>
          <a:bodyPr>
            <a:normAutofit lnSpcReduction="10000"/>
          </a:bodyPr>
          <a:lstStyle/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kern="1200" dirty="0">
                <a:solidFill>
                  <a:srgbClr val="000000"/>
                </a:solidFill>
              </a:rPr>
              <a:t>The NNS Standard Time-and-Material Ticket shall be used to document all T&amp;M work performed on NNS contracts.</a:t>
            </a:r>
          </a:p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sz="1400" kern="1200" dirty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kern="1200" dirty="0" smtClean="0">
                <a:solidFill>
                  <a:srgbClr val="000000"/>
                </a:solidFill>
              </a:rPr>
              <a:t>Engineering </a:t>
            </a:r>
            <a:r>
              <a:rPr lang="en-US" sz="1400" kern="1200" dirty="0">
                <a:solidFill>
                  <a:srgbClr val="000000"/>
                </a:solidFill>
              </a:rPr>
              <a:t>Services T&amp;M </a:t>
            </a:r>
            <a:r>
              <a:rPr lang="en-US" sz="1400" kern="1200" dirty="0" smtClean="0">
                <a:solidFill>
                  <a:srgbClr val="000000"/>
                </a:solidFill>
              </a:rPr>
              <a:t>Weekly </a:t>
            </a:r>
            <a:r>
              <a:rPr lang="en-US" sz="1400" kern="1200" dirty="0">
                <a:solidFill>
                  <a:srgbClr val="000000"/>
                </a:solidFill>
              </a:rPr>
              <a:t>Ticket Form </a:t>
            </a:r>
            <a:r>
              <a:rPr lang="en-US" sz="1400" kern="1200" dirty="0" smtClean="0">
                <a:solidFill>
                  <a:srgbClr val="000000"/>
                </a:solidFill>
              </a:rPr>
              <a:t>9629 </a:t>
            </a:r>
            <a:r>
              <a:rPr lang="en-US" sz="1400" kern="1200" dirty="0">
                <a:solidFill>
                  <a:srgbClr val="000000"/>
                </a:solidFill>
              </a:rPr>
              <a:t>Rev </a:t>
            </a:r>
            <a:r>
              <a:rPr lang="en-US" sz="1400" kern="1200" dirty="0" smtClean="0">
                <a:solidFill>
                  <a:srgbClr val="000000"/>
                </a:solidFill>
              </a:rPr>
              <a:t>0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1400" kern="1200" dirty="0">
              <a:solidFill>
                <a:srgbClr val="000000"/>
              </a:solidFill>
            </a:endParaRPr>
          </a:p>
          <a:p>
            <a:pPr marL="3175" indent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kern="1200" dirty="0">
                <a:solidFill>
                  <a:srgbClr val="000000"/>
                </a:solidFill>
                <a:ea typeface="+mn-ea"/>
              </a:rPr>
              <a:t>A fully completed T&amp;M ticket shall be submitted </a:t>
            </a:r>
            <a:r>
              <a:rPr lang="en-US" sz="1400" u="sng" kern="1200" dirty="0" smtClean="0">
                <a:solidFill>
                  <a:srgbClr val="000000"/>
                </a:solidFill>
                <a:ea typeface="+mn-ea"/>
              </a:rPr>
              <a:t>weekly</a:t>
            </a:r>
            <a:r>
              <a:rPr lang="en-US" sz="1400" kern="120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sz="1400" kern="1200" dirty="0">
                <a:solidFill>
                  <a:srgbClr val="000000"/>
                </a:solidFill>
                <a:ea typeface="+mn-ea"/>
              </a:rPr>
              <a:t>to the </a:t>
            </a:r>
            <a:r>
              <a:rPr lang="en-US" sz="1400" kern="1200" dirty="0" smtClean="0">
                <a:solidFill>
                  <a:srgbClr val="000000"/>
                </a:solidFill>
                <a:ea typeface="+mn-ea"/>
              </a:rPr>
              <a:t>NNS Engineer. </a:t>
            </a:r>
            <a:endParaRPr lang="en-US" sz="1400" kern="1200" dirty="0">
              <a:solidFill>
                <a:srgbClr val="000000"/>
              </a:solidFill>
              <a:ea typeface="+mn-ea"/>
            </a:endParaRPr>
          </a:p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sz="1600" kern="1200" dirty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kern="1200" dirty="0">
                <a:solidFill>
                  <a:srgbClr val="000000"/>
                </a:solidFill>
              </a:rPr>
              <a:t>Form can be found at</a:t>
            </a:r>
            <a:r>
              <a:rPr lang="en-US" sz="1400" kern="1200" dirty="0" smtClean="0">
                <a:solidFill>
                  <a:srgbClr val="000000"/>
                </a:solidFill>
              </a:rPr>
              <a:t>: </a:t>
            </a:r>
            <a:r>
              <a:rPr lang="en-US" sz="1400" kern="1200" dirty="0" smtClean="0">
                <a:solidFill>
                  <a:srgbClr val="000000"/>
                </a:solidFill>
                <a:hlinkClick r:id="rId3"/>
              </a:rPr>
              <a:t>http://supplier.huntingtoningalls.com/sourcing/docs/forms/NN_9629-Engineering_Services_TandM_Material_Weekly_Ticket_Rev_0.xlsx</a:t>
            </a:r>
            <a:endParaRPr lang="en-US" sz="1400" kern="12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1400" kern="1200" dirty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kern="1200" dirty="0">
                <a:solidFill>
                  <a:srgbClr val="000000"/>
                </a:solidFill>
              </a:rPr>
              <a:t>All fields must be completed prior to submittal to NNS. </a:t>
            </a:r>
          </a:p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sz="1400" kern="1200" dirty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kern="1200" dirty="0">
                <a:solidFill>
                  <a:srgbClr val="000000"/>
                </a:solidFill>
              </a:rPr>
              <a:t>All </a:t>
            </a:r>
            <a:r>
              <a:rPr lang="en-US" sz="1400" kern="1200" dirty="0" smtClean="0">
                <a:solidFill>
                  <a:srgbClr val="000000"/>
                </a:solidFill>
              </a:rPr>
              <a:t>subcontractor and material purchased </a:t>
            </a:r>
            <a:r>
              <a:rPr lang="en-US" sz="1400" kern="1200" dirty="0">
                <a:solidFill>
                  <a:srgbClr val="000000"/>
                </a:solidFill>
              </a:rPr>
              <a:t>back-up must be attached to the T&amp;M ticket. </a:t>
            </a:r>
          </a:p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sz="1400" kern="1200" dirty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kern="1200" dirty="0">
                <a:solidFill>
                  <a:srgbClr val="000000"/>
                </a:solidFill>
              </a:rPr>
              <a:t>All rates and categories must match those established on the outline agreement.</a:t>
            </a:r>
            <a:r>
              <a:rPr lang="en-US" sz="1600" kern="1200" dirty="0">
                <a:solidFill>
                  <a:srgbClr val="0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1894" t="15461" r="16448" b="5921"/>
          <a:stretch/>
        </p:blipFill>
        <p:spPr>
          <a:xfrm>
            <a:off x="4390988" y="1106905"/>
            <a:ext cx="4753012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17988</TotalTime>
  <Words>963</Words>
  <Application>Microsoft Office PowerPoint</Application>
  <PresentationFormat>On-screen Show (4:3)</PresentationFormat>
  <Paragraphs>139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Tahoma</vt:lpstr>
      <vt:lpstr>Default Design</vt:lpstr>
      <vt:lpstr>PowerPoint Presentation</vt:lpstr>
      <vt:lpstr>Agenda</vt:lpstr>
      <vt:lpstr>Contractor Crane Briefing</vt:lpstr>
      <vt:lpstr>Sound Horn Before Passing Equipment Decals</vt:lpstr>
      <vt:lpstr>Phones with Camera Capability </vt:lpstr>
      <vt:lpstr>Shutdown Work</vt:lpstr>
      <vt:lpstr>Inspection of Fall Protection Equipment</vt:lpstr>
      <vt:lpstr>NNS Standard Construction Time-and-Material Ticket Forms</vt:lpstr>
      <vt:lpstr>NNS Standard Engineering Time-and-Material Ticket Forms</vt:lpstr>
      <vt:lpstr>Form 9630 Rev 2</vt:lpstr>
      <vt:lpstr>Field Change Directive and Request for Information (FCD/RFI)</vt:lpstr>
      <vt:lpstr>Contract Worksheet</vt:lpstr>
      <vt:lpstr>Outline Agreement Solicitations</vt:lpstr>
      <vt:lpstr>QUESTIONS?</vt:lpstr>
    </vt:vector>
  </TitlesOfParts>
  <Company>Northrop Grumman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PowerPoint Template</dc:title>
  <dc:creator>Corporate Communications</dc:creator>
  <cp:lastModifiedBy>Jesneck, Justin</cp:lastModifiedBy>
  <cp:revision>1363</cp:revision>
  <dcterms:created xsi:type="dcterms:W3CDTF">2007-12-05T18:39:31Z</dcterms:created>
  <dcterms:modified xsi:type="dcterms:W3CDTF">2015-01-29T18:48:20Z</dcterms:modified>
</cp:coreProperties>
</file>