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5" r:id="rId2"/>
    <p:sldId id="312" r:id="rId3"/>
    <p:sldId id="460" r:id="rId4"/>
    <p:sldId id="471" r:id="rId5"/>
    <p:sldId id="461" r:id="rId6"/>
    <p:sldId id="473" r:id="rId7"/>
    <p:sldId id="474" r:id="rId8"/>
    <p:sldId id="464" r:id="rId9"/>
    <p:sldId id="465" r:id="rId10"/>
    <p:sldId id="466" r:id="rId11"/>
    <p:sldId id="475" r:id="rId12"/>
    <p:sldId id="468" r:id="rId13"/>
    <p:sldId id="469" r:id="rId14"/>
    <p:sldId id="470" r:id="rId15"/>
    <p:sldId id="455" r:id="rId16"/>
    <p:sldId id="472" r:id="rId17"/>
    <p:sldId id="459" r:id="rId18"/>
    <p:sldId id="355" r:id="rId19"/>
  </p:sldIdLst>
  <p:sldSz cx="9144000" cy="6858000" type="screen4x3"/>
  <p:notesSz cx="6946900" cy="9220200"/>
  <p:custDataLst>
    <p:tags r:id="rId21"/>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947A1"/>
    <a:srgbClr val="0846A2"/>
    <a:srgbClr val="0E3D9C"/>
    <a:srgbClr val="0000CC"/>
    <a:srgbClr val="0033CC"/>
    <a:srgbClr val="575F6D"/>
    <a:srgbClr val="FF9933"/>
    <a:srgbClr val="005DAA"/>
    <a:srgbClr val="5DAA00"/>
    <a:srgbClr val="4FA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2975" autoAdjust="0"/>
  </p:normalViewPr>
  <p:slideViewPr>
    <p:cSldViewPr snapToGrid="0">
      <p:cViewPr>
        <p:scale>
          <a:sx n="60" d="100"/>
          <a:sy n="60" d="100"/>
        </p:scale>
        <p:origin x="-1602" y="-750"/>
      </p:cViewPr>
      <p:guideLst>
        <p:guide orient="horz" pos="2159"/>
        <p:guide pos="1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3010324" cy="461010"/>
          </a:xfrm>
          <a:prstGeom prst="rect">
            <a:avLst/>
          </a:prstGeom>
          <a:noFill/>
          <a:ln w="9525">
            <a:noFill/>
            <a:miter lim="800000"/>
            <a:headEnd/>
            <a:tailEnd/>
          </a:ln>
          <a:effectLst/>
        </p:spPr>
        <p:txBody>
          <a:bodyPr vert="horz" wrap="square" lIns="91316" tIns="45658" rIns="91316" bIns="45658" numCol="1" anchor="t" anchorCtr="0" compatLnSpc="1">
            <a:prstTxWarp prst="textNoShape">
              <a:avLst/>
            </a:prstTxWarp>
          </a:bodyPr>
          <a:lstStyle>
            <a:lvl1pPr>
              <a:defRPr sz="11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934969" y="1"/>
            <a:ext cx="3010324" cy="461010"/>
          </a:xfrm>
          <a:prstGeom prst="rect">
            <a:avLst/>
          </a:prstGeom>
          <a:noFill/>
          <a:ln w="9525">
            <a:noFill/>
            <a:miter lim="800000"/>
            <a:headEnd/>
            <a:tailEnd/>
          </a:ln>
          <a:effectLst/>
        </p:spPr>
        <p:txBody>
          <a:bodyPr vert="horz" wrap="square" lIns="91316" tIns="45658" rIns="91316" bIns="45658" numCol="1" anchor="t" anchorCtr="0" compatLnSpc="1">
            <a:prstTxWarp prst="textNoShape">
              <a:avLst/>
            </a:prstTxWarp>
          </a:bodyPr>
          <a:lstStyle>
            <a:lvl1pPr algn="r">
              <a:defRPr sz="11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68400" y="690563"/>
            <a:ext cx="4610100" cy="3457575"/>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94690" y="4379596"/>
            <a:ext cx="5557520" cy="4149090"/>
          </a:xfrm>
          <a:prstGeom prst="rect">
            <a:avLst/>
          </a:prstGeom>
          <a:noFill/>
          <a:ln w="9525">
            <a:noFill/>
            <a:miter lim="800000"/>
            <a:headEnd/>
            <a:tailEnd/>
          </a:ln>
          <a:effectLst/>
        </p:spPr>
        <p:txBody>
          <a:bodyPr vert="horz" wrap="square" lIns="91316" tIns="45658" rIns="91316" bIns="456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757591"/>
            <a:ext cx="3010324" cy="461010"/>
          </a:xfrm>
          <a:prstGeom prst="rect">
            <a:avLst/>
          </a:prstGeom>
          <a:noFill/>
          <a:ln w="9525">
            <a:noFill/>
            <a:miter lim="800000"/>
            <a:headEnd/>
            <a:tailEnd/>
          </a:ln>
          <a:effectLst/>
        </p:spPr>
        <p:txBody>
          <a:bodyPr vert="horz" wrap="square" lIns="91316" tIns="45658" rIns="91316" bIns="45658" numCol="1" anchor="b" anchorCtr="0" compatLnSpc="1">
            <a:prstTxWarp prst="textNoShape">
              <a:avLst/>
            </a:prstTxWarp>
          </a:bodyPr>
          <a:lstStyle>
            <a:lvl1pPr>
              <a:defRPr sz="11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934969" y="8757591"/>
            <a:ext cx="3010324" cy="461010"/>
          </a:xfrm>
          <a:prstGeom prst="rect">
            <a:avLst/>
          </a:prstGeom>
          <a:noFill/>
          <a:ln w="9525">
            <a:noFill/>
            <a:miter lim="800000"/>
            <a:headEnd/>
            <a:tailEnd/>
          </a:ln>
          <a:effectLst/>
        </p:spPr>
        <p:txBody>
          <a:bodyPr vert="horz" wrap="square" lIns="91316" tIns="45658" rIns="91316" bIns="45658" numCol="1" anchor="b" anchorCtr="0" compatLnSpc="1">
            <a:prstTxWarp prst="textNoShape">
              <a:avLst/>
            </a:prstTxWarp>
          </a:bodyPr>
          <a:lstStyle>
            <a:lvl1pPr algn="r">
              <a:defRPr sz="1100" smtClean="0">
                <a:latin typeface="Arial" charset="0"/>
              </a:defRPr>
            </a:lvl1pPr>
          </a:lstStyle>
          <a:p>
            <a:pPr>
              <a:defRPr/>
            </a:pPr>
            <a:fld id="{6C2B205D-311F-449C-BC2F-DB011333AA5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2</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fall arrest system provides maximum freedom of movement for workers to conduct their duties. In doing so it allows them to reach the point where a fall could occur. However, in the event of a fall, the fall will be arrested and so allow the person to either effect a self-rescue or be rescued.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Fall restraint systems allow a person access to conduct their duties but prevent them from reaching a point where a fall could occur.</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 Lifts:</a:t>
            </a:r>
          </a:p>
          <a:p>
            <a:r>
              <a:rPr lang="en-US" dirty="0" smtClean="0"/>
              <a:t>75%</a:t>
            </a:r>
            <a:r>
              <a:rPr lang="en-US" baseline="0" dirty="0" smtClean="0"/>
              <a:t> capacity or greater</a:t>
            </a:r>
          </a:p>
          <a:p>
            <a:r>
              <a:rPr lang="en-US" baseline="0" dirty="0" smtClean="0"/>
              <a:t>Lifting essential/expensive equipment</a:t>
            </a:r>
          </a:p>
          <a:p>
            <a:r>
              <a:rPr lang="en-US" baseline="0" dirty="0" smtClean="0"/>
              <a:t>Lifting people with cranes</a:t>
            </a:r>
          </a:p>
          <a:p>
            <a:endParaRPr lang="en-US" dirty="0" smtClean="0"/>
          </a:p>
          <a:p>
            <a:r>
              <a:rPr lang="en-US" dirty="0" smtClean="0"/>
              <a:t>Planned</a:t>
            </a:r>
            <a:r>
              <a:rPr lang="en-US" baseline="0" dirty="0" smtClean="0"/>
              <a:t> Contact:</a:t>
            </a:r>
          </a:p>
          <a:p>
            <a:r>
              <a:rPr lang="en-US" baseline="0" dirty="0" smtClean="0"/>
              <a:t>Due to space or job constraints, the load might make contact with its surroundings. Before making the lift L&amp;H Quality team must be notified. </a:t>
            </a:r>
          </a:p>
          <a:p>
            <a:endParaRPr lang="en-US" baseline="0" dirty="0" smtClean="0"/>
          </a:p>
          <a:p>
            <a:pPr>
              <a:buFontTx/>
              <a:buNone/>
            </a:pPr>
            <a:r>
              <a:rPr lang="en-US" dirty="0" smtClean="0"/>
              <a:t>Always perform a second check prior to lifting equipment/material. </a:t>
            </a:r>
          </a:p>
          <a:p>
            <a:pPr>
              <a:buFontTx/>
              <a:buNone/>
            </a:pPr>
            <a:r>
              <a:rPr lang="en-US" dirty="0" smtClean="0"/>
              <a:t>Strongly urged to perform lifts under 75% crane capacity. </a:t>
            </a:r>
          </a:p>
          <a:p>
            <a:pPr lvl="1">
              <a:buFont typeface="Arial" pitchFamily="34" charset="0"/>
              <a:buChar char="•"/>
            </a:pPr>
            <a:r>
              <a:rPr lang="en-US" baseline="0" dirty="0" smtClean="0"/>
              <a:t> </a:t>
            </a:r>
            <a:r>
              <a:rPr lang="en-US" dirty="0" smtClean="0"/>
              <a:t>Lifts above 75% capacity are considered critical lifts. </a:t>
            </a:r>
          </a:p>
          <a:p>
            <a:pPr lvl="1">
              <a:buFont typeface="Arial" pitchFamily="34" charset="0"/>
              <a:buChar char="•"/>
            </a:pPr>
            <a:endParaRPr lang="en-US" sz="1400" dirty="0" smtClean="0"/>
          </a:p>
          <a:p>
            <a:pPr lvl="0">
              <a:buFontTx/>
              <a:buNone/>
            </a:pPr>
            <a:r>
              <a:rPr lang="en-US" sz="1400" dirty="0" smtClean="0"/>
              <a:t>Check gear before </a:t>
            </a:r>
            <a:r>
              <a:rPr lang="en-US" sz="1400" dirty="0" smtClean="0">
                <a:solidFill>
                  <a:srgbClr val="FF0000"/>
                </a:solidFill>
              </a:rPr>
              <a:t>every use.</a:t>
            </a:r>
          </a:p>
          <a:p>
            <a:pPr lvl="1">
              <a:buFont typeface="Wingdings" pitchFamily="2" charset="2"/>
              <a:buChar char="§"/>
            </a:pPr>
            <a:r>
              <a:rPr lang="en-US" sz="1400" dirty="0" smtClean="0"/>
              <a:t> Current Inspection tag within inspection date.</a:t>
            </a:r>
          </a:p>
          <a:p>
            <a:pPr lvl="1">
              <a:buFont typeface="Wingdings" pitchFamily="2" charset="2"/>
              <a:buChar char="§"/>
            </a:pPr>
            <a:r>
              <a:rPr lang="en-US" sz="1400" dirty="0" smtClean="0"/>
              <a:t> Surface cracks, cuts, or gouges.</a:t>
            </a:r>
          </a:p>
          <a:p>
            <a:pPr lvl="1">
              <a:buFont typeface="Wingdings" pitchFamily="2" charset="2"/>
              <a:buChar char="§"/>
            </a:pPr>
            <a:r>
              <a:rPr lang="en-US" sz="1400" dirty="0" smtClean="0"/>
              <a:t> Evidence of heat damage.</a:t>
            </a:r>
          </a:p>
          <a:p>
            <a:pPr lvl="1">
              <a:buFont typeface="Wingdings" pitchFamily="2" charset="2"/>
              <a:buChar char="§"/>
            </a:pPr>
            <a:r>
              <a:rPr lang="en-US" sz="1400" dirty="0" smtClean="0"/>
              <a:t> Excessive wear.</a:t>
            </a:r>
          </a:p>
          <a:p>
            <a:pPr lvl="1">
              <a:buFont typeface="Wingdings" pitchFamily="2" charset="2"/>
              <a:buChar char="§"/>
            </a:pPr>
            <a:r>
              <a:rPr lang="en-US" sz="1400" dirty="0" smtClean="0"/>
              <a:t> Core protrusion in straight runs. </a:t>
            </a:r>
          </a:p>
          <a:p>
            <a:pPr lvl="1">
              <a:buFont typeface="Wingdings" pitchFamily="2" charset="2"/>
              <a:buChar char="§"/>
            </a:pPr>
            <a:r>
              <a:rPr lang="en-US" sz="1400" dirty="0" smtClean="0"/>
              <a:t> Severe kinking or crushing. </a:t>
            </a:r>
          </a:p>
          <a:p>
            <a:pPr lvl="1">
              <a:buFont typeface="Wingdings" pitchFamily="2" charset="2"/>
              <a:buChar char="§"/>
            </a:pPr>
            <a:r>
              <a:rPr lang="en-US" sz="1400" dirty="0" smtClean="0"/>
              <a:t> Any sign of possible damage</a:t>
            </a:r>
          </a:p>
          <a:p>
            <a:endParaRPr lang="en-US" baseline="0" dirty="0" smtClean="0"/>
          </a:p>
          <a:p>
            <a:pPr>
              <a:buFontTx/>
              <a:buNone/>
            </a:pPr>
            <a:r>
              <a:rPr lang="en-US" dirty="0" smtClean="0"/>
              <a:t>Risk Assessment </a:t>
            </a:r>
          </a:p>
          <a:p>
            <a:pPr lvl="1">
              <a:buFont typeface="Wingdings" pitchFamily="2" charset="2"/>
              <a:buChar char="§"/>
            </a:pPr>
            <a:r>
              <a:rPr lang="en-US" dirty="0" smtClean="0"/>
              <a:t> Pinch Points</a:t>
            </a:r>
          </a:p>
          <a:p>
            <a:pPr lvl="1">
              <a:buFont typeface="Wingdings" pitchFamily="2" charset="2"/>
              <a:buChar char="§"/>
            </a:pPr>
            <a:r>
              <a:rPr lang="en-US" dirty="0" smtClean="0"/>
              <a:t> Weather conditions</a:t>
            </a:r>
            <a:r>
              <a:rPr lang="en-US" baseline="0" dirty="0" smtClean="0"/>
              <a:t> (i.e. l</a:t>
            </a:r>
            <a:r>
              <a:rPr lang="en-US" dirty="0" smtClean="0"/>
              <a:t>imited visibility, high winds, cold temps)</a:t>
            </a:r>
          </a:p>
          <a:p>
            <a:pPr lvl="1">
              <a:buFont typeface="Wingdings" pitchFamily="2" charset="2"/>
              <a:buChar char="§"/>
            </a:pPr>
            <a:r>
              <a:rPr lang="en-US" dirty="0" smtClean="0"/>
              <a:t> Travel path of load</a:t>
            </a:r>
          </a:p>
          <a:p>
            <a:pPr lvl="1">
              <a:buFont typeface="Wingdings" pitchFamily="2" charset="2"/>
              <a:buChar char="§"/>
            </a:pPr>
            <a:r>
              <a:rPr lang="en-US" dirty="0" smtClean="0"/>
              <a:t> Landing site</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While no one wants to go through the process of an accident investigation, it is very important for us to consider the consequences of not reporting an incident immediately. It could have adverse results later on if the accident is not reported as unforeseen damage to a ships component, rigging gear or crane equipment, that does not get identified, can lead to another incident or someone getting injured.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15</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Canada.jpg"/>
          <p:cNvPicPr>
            <a:picLocks noChangeAspect="1"/>
          </p:cNvPicPr>
          <p:nvPr userDrawn="1"/>
        </p:nvPicPr>
        <p:blipFill>
          <a:blip r:embed="rId2" cstate="print"/>
          <a:stretch>
            <a:fillRect/>
          </a:stretch>
        </p:blipFill>
        <p:spPr>
          <a:xfrm>
            <a:off x="0" y="4114800"/>
            <a:ext cx="9144000" cy="2743200"/>
          </a:xfrm>
          <a:prstGeom prst="rect">
            <a:avLst/>
          </a:prstGeom>
        </p:spPr>
      </p:pic>
      <p:pic>
        <p:nvPicPr>
          <p:cNvPr id="11" name="Picture 10" descr="HI logo_main.jpg"/>
          <p:cNvPicPr>
            <a:picLocks noChangeAspect="1"/>
          </p:cNvPicPr>
          <p:nvPr userDrawn="1"/>
        </p:nvPicPr>
        <p:blipFill>
          <a:blip r:embed="rId3" cstate="print"/>
          <a:stretch>
            <a:fillRect/>
          </a:stretch>
        </p:blipFill>
        <p:spPr>
          <a:xfrm>
            <a:off x="539636" y="435810"/>
            <a:ext cx="3734342" cy="12149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E0289A56-8F70-4953-887E-755846F82BD9}" type="datetime1">
              <a:rPr lang="en-US" smtClean="0"/>
              <a:pPr>
                <a:defRPr/>
              </a:pPr>
              <a:t>2/5/2014</a:t>
            </a:fld>
            <a:endParaRPr lang="en-US" dirty="0"/>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5727C8C5-5DEE-49B9-85D1-466308AA417B}" type="datetime1">
              <a:rPr lang="en-US" smtClean="0"/>
              <a:pPr>
                <a:defRPr/>
              </a:pPr>
              <a:t>2/5/2014</a:t>
            </a:fld>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5" name="Picture 4" descr="HI logo_main.jpg"/>
          <p:cNvPicPr>
            <a:picLocks noChangeAspect="1"/>
          </p:cNvPicPr>
          <p:nvPr userDrawn="1"/>
        </p:nvPicPr>
        <p:blipFill>
          <a:blip r:embed="rId2" cstate="print"/>
          <a:stretch>
            <a:fillRect/>
          </a:stretch>
        </p:blipFill>
        <p:spPr>
          <a:xfrm>
            <a:off x="3493647" y="1925746"/>
            <a:ext cx="2154677" cy="2843942"/>
          </a:xfrm>
          <a:prstGeom prst="rect">
            <a:avLst/>
          </a:prstGeom>
        </p:spPr>
      </p:pic>
      <p:sp>
        <p:nvSpPr>
          <p:cNvPr id="6" name="Footer Placeholder 12"/>
          <p:cNvSpPr txBox="1">
            <a:spLocks/>
          </p:cNvSpPr>
          <p:nvPr userDrawn="1"/>
        </p:nvSpPr>
        <p:spPr>
          <a:xfrm>
            <a:off x="2250281" y="6657945"/>
            <a:ext cx="4662488" cy="200055"/>
          </a:xfrm>
          <a:prstGeom prst="rect">
            <a:avLst/>
          </a:prstGeom>
        </p:spPr>
        <p:txBody>
          <a:bodyPr wrap="square" anchor="b" anchorCtr="0">
            <a:spAutoFit/>
          </a:bodyPr>
          <a:ls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700" dirty="0" smtClean="0">
                <a:solidFill>
                  <a:srgbClr val="FF0000"/>
                </a:solidFill>
                <a:latin typeface="Arial Narrow" pitchFamily="34" charset="0"/>
              </a:rPr>
              <a:t>HUNTINGTON INGALLS INDUSTRIES PRIVATE/PROPRIETARY LEVEL I</a:t>
            </a:r>
            <a:endParaRPr kumimoji="0" lang="en-US" sz="700" b="0" i="0" u="none" strike="noStrike" kern="1200" cap="none" spc="0" normalizeH="0" baseline="0" noProof="0" dirty="0">
              <a:ln>
                <a:noFill/>
              </a:ln>
              <a:solidFill>
                <a:srgbClr val="FF0000"/>
              </a:solidFill>
              <a:effectLst/>
              <a:uLnTx/>
              <a:uFillTx/>
              <a:latin typeface="Arial Narrow" pitchFamily="34" charset="0"/>
              <a:ea typeface="+mn-ea"/>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C4ED24-6FF4-448E-9EE3-F624D2833BA2}" type="datetimeFigureOut">
              <a:rPr lang="en-US" smtClean="0"/>
              <a:pPr/>
              <a:t>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C2D4F-57E1-4802-9BC9-AAC134CF2E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fld id="{26802D14-3F92-4417-B0CA-84AD326060A7}" type="datetime1">
              <a:rPr lang="en-US" smtClean="0"/>
              <a:pPr>
                <a:defRPr/>
              </a:pPr>
              <a:t>2/5/2014</a:t>
            </a:fld>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pic>
        <p:nvPicPr>
          <p:cNvPr id="1031" name="Picture 109" descr="noc_logo blue"/>
          <p:cNvPicPr>
            <a:picLocks noChangeAspect="1" noChangeArrowheads="1"/>
          </p:cNvPicPr>
          <p:nvPr userDrawn="1"/>
        </p:nvPicPr>
        <p:blipFill>
          <a:blip r:embed="rId8" cstate="print"/>
          <a:stretch>
            <a:fillRect/>
          </a:stretch>
        </p:blipFill>
        <p:spPr bwMode="auto">
          <a:xfrm>
            <a:off x="8091740" y="85725"/>
            <a:ext cx="678350" cy="895350"/>
          </a:xfrm>
          <a:prstGeom prst="rect">
            <a:avLst/>
          </a:prstGeom>
          <a:noFill/>
          <a:ln w="9525">
            <a:noFill/>
            <a:miter lim="800000"/>
            <a:headEnd/>
            <a:tailEnd/>
          </a:ln>
        </p:spPr>
      </p:pic>
      <p:sp>
        <p:nvSpPr>
          <p:cNvPr id="14" name="Footer Placeholder 4"/>
          <p:cNvSpPr>
            <a:spLocks noGrp="1"/>
          </p:cNvSpPr>
          <p:nvPr>
            <p:ph type="ftr" sz="quarter" idx="3"/>
          </p:nvPr>
        </p:nvSpPr>
        <p:spPr>
          <a:xfrm>
            <a:off x="2590800" y="6657945"/>
            <a:ext cx="3962400" cy="200055"/>
          </a:xfrm>
          <a:prstGeom prst="rect">
            <a:avLst/>
          </a:prstGeom>
        </p:spPr>
        <p:txBody>
          <a:bodyPr anchor="b" anchorCtr="0">
            <a:spAutoFit/>
          </a:bodyPr>
          <a:lstStyle>
            <a:lvl1pPr algn="ctr">
              <a:defRPr sz="700" baseline="0">
                <a:solidFill>
                  <a:srgbClr val="FF0000"/>
                </a:solidFill>
                <a:latin typeface="Arial Narrow" pitchFamily="34" charset="0"/>
              </a:defRPr>
            </a:lvl1pPr>
          </a:lstStyle>
          <a:p>
            <a:endParaRPr lang="en-US" dirty="0"/>
          </a:p>
        </p:txBody>
      </p:sp>
      <p:sp>
        <p:nvSpPr>
          <p:cNvPr id="9" name="Rectangle 8"/>
          <p:cNvSpPr/>
          <p:nvPr userDrawn="1"/>
        </p:nvSpPr>
        <p:spPr>
          <a:xfrm>
            <a:off x="0" y="1007663"/>
            <a:ext cx="9144000" cy="45719"/>
          </a:xfrm>
          <a:prstGeom prst="rect">
            <a:avLst/>
          </a:prstGeom>
          <a:solidFill>
            <a:srgbClr val="0947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2" r:id="rId4"/>
    <p:sldLayoutId id="2147483666" r:id="rId5"/>
    <p:sldLayoutId id="2147483673" r:id="rId6"/>
  </p:sldLayoutIdLst>
  <p:hf hdr="0" ftr="0" dt="0"/>
  <p:txStyles>
    <p:titleStyle>
      <a:lvl1pPr algn="l" rtl="0" eaLnBrk="0" fontAlgn="base" hangingPunct="0">
        <a:spcBef>
          <a:spcPct val="0"/>
        </a:spcBef>
        <a:spcAft>
          <a:spcPct val="0"/>
        </a:spcAft>
        <a:defRPr sz="2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tx1"/>
          </a:solidFill>
          <a:latin typeface="Tahoma" charset="0"/>
          <a:cs typeface="Arial" charset="0"/>
        </a:defRPr>
      </a:lvl2pPr>
      <a:lvl3pPr algn="l" rtl="0" eaLnBrk="0" fontAlgn="base" hangingPunct="0">
        <a:spcBef>
          <a:spcPct val="0"/>
        </a:spcBef>
        <a:spcAft>
          <a:spcPct val="0"/>
        </a:spcAft>
        <a:defRPr sz="2600">
          <a:solidFill>
            <a:schemeClr val="tx1"/>
          </a:solidFill>
          <a:latin typeface="Tahoma" charset="0"/>
          <a:cs typeface="Arial" charset="0"/>
        </a:defRPr>
      </a:lvl3pPr>
      <a:lvl4pPr algn="l" rtl="0" eaLnBrk="0" fontAlgn="base" hangingPunct="0">
        <a:spcBef>
          <a:spcPct val="0"/>
        </a:spcBef>
        <a:spcAft>
          <a:spcPct val="0"/>
        </a:spcAft>
        <a:defRPr sz="2600">
          <a:solidFill>
            <a:schemeClr val="tx1"/>
          </a:solidFill>
          <a:latin typeface="Tahoma" charset="0"/>
          <a:cs typeface="Arial" charset="0"/>
        </a:defRPr>
      </a:lvl4pPr>
      <a:lvl5pPr algn="l" rtl="0" eaLnBrk="0" fontAlgn="base" hangingPunct="0">
        <a:spcBef>
          <a:spcPct val="0"/>
        </a:spcBef>
        <a:spcAft>
          <a:spcPct val="0"/>
        </a:spcAft>
        <a:defRPr sz="2600">
          <a:solidFill>
            <a:schemeClr val="tx1"/>
          </a:solidFill>
          <a:latin typeface="Tahoma" charset="0"/>
          <a:cs typeface="Arial" charset="0"/>
        </a:defRPr>
      </a:lvl5pPr>
      <a:lvl6pPr marL="457200" algn="l" rtl="0" fontAlgn="base">
        <a:spcBef>
          <a:spcPct val="0"/>
        </a:spcBef>
        <a:spcAft>
          <a:spcPct val="0"/>
        </a:spcAft>
        <a:defRPr sz="2600">
          <a:solidFill>
            <a:schemeClr val="tx1"/>
          </a:solidFill>
          <a:latin typeface="Tahoma" charset="0"/>
          <a:cs typeface="Arial" charset="0"/>
        </a:defRPr>
      </a:lvl6pPr>
      <a:lvl7pPr marL="914400" algn="l" rtl="0" fontAlgn="base">
        <a:spcBef>
          <a:spcPct val="0"/>
        </a:spcBef>
        <a:spcAft>
          <a:spcPct val="0"/>
        </a:spcAft>
        <a:defRPr sz="2600">
          <a:solidFill>
            <a:schemeClr val="tx1"/>
          </a:solidFill>
          <a:latin typeface="Tahoma" charset="0"/>
          <a:cs typeface="Arial" charset="0"/>
        </a:defRPr>
      </a:lvl7pPr>
      <a:lvl8pPr marL="1371600" algn="l" rtl="0" fontAlgn="base">
        <a:spcBef>
          <a:spcPct val="0"/>
        </a:spcBef>
        <a:spcAft>
          <a:spcPct val="0"/>
        </a:spcAft>
        <a:defRPr sz="2600">
          <a:solidFill>
            <a:schemeClr val="tx1"/>
          </a:solidFill>
          <a:latin typeface="Tahoma" charset="0"/>
          <a:cs typeface="Arial" charset="0"/>
        </a:defRPr>
      </a:lvl8pPr>
      <a:lvl9pPr marL="1828800" algn="l" rtl="0" fontAlgn="base">
        <a:spcBef>
          <a:spcPct val="0"/>
        </a:spcBef>
        <a:spcAft>
          <a:spcPct val="0"/>
        </a:spcAft>
        <a:defRPr sz="2600">
          <a:solidFill>
            <a:schemeClr val="tx1"/>
          </a:solidFill>
          <a:latin typeface="Tahoma" charset="0"/>
          <a:cs typeface="Arial" charset="0"/>
        </a:defRPr>
      </a:lvl9pPr>
    </p:titleStyle>
    <p:bodyStyle>
      <a:lvl1pPr marL="230188" indent="-230188" algn="l" rtl="0" eaLnBrk="0" fontAlgn="base" hangingPunct="0">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0" fontAlgn="base" hangingPunct="0">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0" fontAlgn="base" hangingPunct="0">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1700">
          <a:solidFill>
            <a:schemeClr val="tx1"/>
          </a:solidFill>
          <a:latin typeface="+mn-lt"/>
          <a:cs typeface="+mn-cs"/>
        </a:defRPr>
      </a:lvl6pPr>
      <a:lvl7pPr marL="2971800" indent="-228600" algn="l" rtl="0" fontAlgn="base">
        <a:spcBef>
          <a:spcPct val="20000"/>
        </a:spcBef>
        <a:spcAft>
          <a:spcPct val="0"/>
        </a:spcAft>
        <a:buChar char="»"/>
        <a:defRPr sz="1700">
          <a:solidFill>
            <a:schemeClr val="tx1"/>
          </a:solidFill>
          <a:latin typeface="+mn-lt"/>
          <a:cs typeface="+mn-cs"/>
        </a:defRPr>
      </a:lvl7pPr>
      <a:lvl8pPr marL="3429000" indent="-228600" algn="l" rtl="0" fontAlgn="base">
        <a:spcBef>
          <a:spcPct val="20000"/>
        </a:spcBef>
        <a:spcAft>
          <a:spcPct val="0"/>
        </a:spcAft>
        <a:buChar char="»"/>
        <a:defRPr sz="1700">
          <a:solidFill>
            <a:schemeClr val="tx1"/>
          </a:solidFill>
          <a:latin typeface="+mn-lt"/>
          <a:cs typeface="+mn-cs"/>
        </a:defRPr>
      </a:lvl8pPr>
      <a:lvl9pPr marL="3886200" indent="-228600"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2305050" y="1927860"/>
            <a:ext cx="6385730" cy="1219200"/>
          </a:xfrm>
          <a:prstGeom prst="rect">
            <a:avLst/>
          </a:prstGeom>
        </p:spPr>
        <p:txBody>
          <a:bodyPr tIns="457200" bIns="548640"/>
          <a:lstStyle>
            <a:lvl1pPr algn="r">
              <a:defRPr sz="2800" b="1" spc="40" baseline="0">
                <a:solidFill>
                  <a:schemeClr val="tx1"/>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40" normalizeH="0" baseline="0" noProof="0" dirty="0" smtClean="0">
                <a:ln>
                  <a:noFill/>
                </a:ln>
                <a:solidFill>
                  <a:schemeClr val="accent1">
                    <a:lumMod val="75000"/>
                  </a:schemeClr>
                </a:solidFill>
                <a:effectLst/>
                <a:uLnTx/>
                <a:uFillTx/>
                <a:latin typeface="Arial" pitchFamily="34" charset="0"/>
                <a:ea typeface="+mj-ea"/>
                <a:cs typeface="Arial" pitchFamily="34" charset="0"/>
              </a:rPr>
              <a:t>4th</a:t>
            </a:r>
            <a:r>
              <a:rPr kumimoji="0" lang="en-US" sz="2800" b="1" i="0" u="none" strike="noStrike" kern="0" cap="none" spc="40" normalizeH="0" noProof="0" dirty="0" smtClean="0">
                <a:ln>
                  <a:noFill/>
                </a:ln>
                <a:solidFill>
                  <a:schemeClr val="accent1">
                    <a:lumMod val="75000"/>
                  </a:schemeClr>
                </a:solidFill>
                <a:effectLst/>
                <a:uLnTx/>
                <a:uFillTx/>
                <a:latin typeface="Arial" pitchFamily="34" charset="0"/>
                <a:ea typeface="+mj-ea"/>
                <a:cs typeface="Arial" pitchFamily="34" charset="0"/>
              </a:rPr>
              <a:t> Quarter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40" normalizeH="0" noProof="0" dirty="0" smtClean="0">
                <a:ln>
                  <a:noFill/>
                </a:ln>
                <a:solidFill>
                  <a:schemeClr val="accent1">
                    <a:lumMod val="75000"/>
                  </a:schemeClr>
                </a:solidFill>
                <a:effectLst/>
                <a:uLnTx/>
                <a:uFillTx/>
                <a:latin typeface="Arial" pitchFamily="34" charset="0"/>
                <a:ea typeface="+mj-ea"/>
                <a:cs typeface="Arial" pitchFamily="34" charset="0"/>
              </a:rPr>
              <a:t>Contractor Business Meeting</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4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
        <p:nvSpPr>
          <p:cNvPr id="15" name="Text Placeholder 32"/>
          <p:cNvSpPr txBox="1">
            <a:spLocks/>
          </p:cNvSpPr>
          <p:nvPr/>
        </p:nvSpPr>
        <p:spPr>
          <a:xfrm>
            <a:off x="3718947" y="4030729"/>
            <a:ext cx="4968114" cy="457200"/>
          </a:xfrm>
          <a:prstGeom prst="rect">
            <a:avLst/>
          </a:prstGeo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lang="en-US" kern="0" dirty="0" smtClean="0"/>
              <a:t>January 9th</a:t>
            </a:r>
            <a:r>
              <a:rPr kumimoji="0" lang="en-US" sz="2000" b="0" i="0" u="none" strike="noStrike" kern="0" cap="none" spc="0" normalizeH="0" baseline="0" noProof="0" dirty="0" smtClean="0">
                <a:ln>
                  <a:noFill/>
                </a:ln>
                <a:effectLst/>
                <a:uLnTx/>
                <a:uFillTx/>
                <a:latin typeface="Arial" pitchFamily="34" charset="0"/>
                <a:ea typeface="+mn-ea"/>
                <a:cs typeface="Arial" pitchFamily="34" charset="0"/>
              </a:rPr>
              <a:t>,</a:t>
            </a:r>
            <a:r>
              <a:rPr kumimoji="0" lang="en-US" sz="2000" b="0" i="0" u="none" strike="noStrike" kern="0" cap="none" spc="0" normalizeH="0" noProof="0" dirty="0" smtClean="0">
                <a:ln>
                  <a:noFill/>
                </a:ln>
                <a:effectLst/>
                <a:uLnTx/>
                <a:uFillTx/>
                <a:latin typeface="Arial" pitchFamily="34" charset="0"/>
                <a:ea typeface="+mn-ea"/>
                <a:cs typeface="Arial" pitchFamily="34" charset="0"/>
              </a:rPr>
              <a:t> 2014</a:t>
            </a:r>
            <a:endParaRPr kumimoji="0" lang="en-US" sz="2000" b="0" i="0" u="none" strike="noStrike" kern="0" cap="none" spc="0" normalizeH="0" baseline="0" noProof="0" dirty="0">
              <a:ln>
                <a:noFill/>
              </a:ln>
              <a:effectLst/>
              <a:uLnTx/>
              <a:uFillTx/>
              <a:latin typeface="Arial" pitchFamily="34" charset="0"/>
              <a:ea typeface="+mn-ea"/>
              <a:cs typeface="Arial" pitchFamily="34" charset="0"/>
            </a:endParaRPr>
          </a:p>
        </p:txBody>
      </p:sp>
      <p:sp>
        <p:nvSpPr>
          <p:cNvPr id="16" name="Text Placeholder 37"/>
          <p:cNvSpPr txBox="1">
            <a:spLocks/>
          </p:cNvSpPr>
          <p:nvPr/>
        </p:nvSpPr>
        <p:spPr>
          <a:xfrm>
            <a:off x="3719477" y="5038996"/>
            <a:ext cx="4972728" cy="457200"/>
          </a:xfrm>
          <a:prstGeom prst="rect">
            <a:avLst/>
          </a:prstGeo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kumimoji="0" lang="en-US" sz="2000" b="0" i="0" u="none" strike="noStrike" kern="0" cap="none" spc="0" normalizeH="0" noProof="0" dirty="0" smtClean="0">
                <a:ln>
                  <a:noFill/>
                </a:ln>
                <a:solidFill>
                  <a:schemeClr val="tx1"/>
                </a:solidFill>
                <a:effectLst/>
                <a:uLnTx/>
                <a:uFillTx/>
                <a:latin typeface="Arial" pitchFamily="34" charset="0"/>
                <a:ea typeface="+mn-ea"/>
                <a:cs typeface="Arial" pitchFamily="34" charset="0"/>
              </a:rPr>
              <a:t>Yesika L. Castro-Hernandez</a:t>
            </a:r>
            <a:endParaRPr kumimoji="0" lang="en-US" sz="20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7" name="Text Placeholder 40"/>
          <p:cNvSpPr txBox="1">
            <a:spLocks/>
          </p:cNvSpPr>
          <p:nvPr/>
        </p:nvSpPr>
        <p:spPr>
          <a:xfrm>
            <a:off x="3719477" y="5539740"/>
            <a:ext cx="4972726" cy="381000"/>
          </a:xfrm>
          <a:prstGeom prst="rect">
            <a:avLst/>
          </a:prstGeo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Plant Engineering</a:t>
            </a:r>
            <a:endParaRPr kumimoji="0" lang="en-US" sz="16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Text Placeholder 43"/>
          <p:cNvSpPr txBox="1">
            <a:spLocks/>
          </p:cNvSpPr>
          <p:nvPr/>
        </p:nvSpPr>
        <p:spPr>
          <a:xfrm>
            <a:off x="2293034" y="3528060"/>
            <a:ext cx="6394816" cy="457200"/>
          </a:xfrm>
          <a:prstGeom prst="rect">
            <a:avLst/>
          </a:prstGeo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marL="230188" marR="0" lvl="0" indent="-230188" algn="r" defTabSz="914400" rtl="0" eaLnBrk="0" fontAlgn="base" latinLnBrk="0" hangingPunct="0">
              <a:lnSpc>
                <a:spcPct val="100000"/>
              </a:lnSpc>
              <a:spcBef>
                <a:spcPts val="2400"/>
              </a:spcBef>
              <a:spcAft>
                <a:spcPct val="0"/>
              </a:spcAft>
              <a:buClrTx/>
              <a:buSzTx/>
              <a:buFontTx/>
              <a:buNone/>
              <a:tabLst/>
              <a:defRPr/>
            </a:pPr>
            <a:r>
              <a:rPr kumimoji="0" lang="en-US" sz="2400" b="1" i="0" u="none" strike="noStrike" kern="0" cap="none" spc="20" normalizeH="0" baseline="0" noProof="0" dirty="0" smtClean="0">
                <a:ln>
                  <a:noFill/>
                </a:ln>
                <a:effectLst/>
                <a:uLnTx/>
                <a:uFillTx/>
                <a:latin typeface="Arial" pitchFamily="34" charset="0"/>
                <a:ea typeface="+mn-ea"/>
                <a:cs typeface="Arial" pitchFamily="34" charset="0"/>
              </a:rPr>
              <a:t>Facilities</a:t>
            </a:r>
            <a:r>
              <a:rPr kumimoji="0" lang="en-US" sz="2400" b="1" i="0" u="none" strike="noStrike" kern="0" cap="none" spc="20" normalizeH="0" noProof="0" dirty="0" smtClean="0">
                <a:ln>
                  <a:noFill/>
                </a:ln>
                <a:effectLst/>
                <a:uLnTx/>
                <a:uFillTx/>
                <a:latin typeface="Arial" pitchFamily="34" charset="0"/>
                <a:ea typeface="+mn-ea"/>
                <a:cs typeface="Arial" pitchFamily="34" charset="0"/>
              </a:rPr>
              <a:t> Session</a:t>
            </a:r>
            <a:endParaRPr kumimoji="0" lang="en-US" sz="2400" b="1" i="0" u="none" strike="noStrike" kern="0" cap="none" spc="20" normalizeH="0" baseline="0" noProof="0" dirty="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338848" cy="838200"/>
          </a:xfrm>
        </p:spPr>
        <p:txBody>
          <a:bodyPr/>
          <a:lstStyle/>
          <a:p>
            <a:r>
              <a:rPr lang="en-US" dirty="0" smtClean="0"/>
              <a:t>Lift Plans - Requirements List</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10</a:t>
            </a:fld>
            <a:endParaRPr lang="en-US" dirty="0"/>
          </a:p>
        </p:txBody>
      </p:sp>
      <p:sp>
        <p:nvSpPr>
          <p:cNvPr id="7" name="Content Placeholder 2"/>
          <p:cNvSpPr>
            <a:spLocks noGrp="1"/>
          </p:cNvSpPr>
          <p:nvPr>
            <p:ph idx="1"/>
          </p:nvPr>
        </p:nvSpPr>
        <p:spPr>
          <a:xfrm>
            <a:off x="823504" y="1543044"/>
            <a:ext cx="8094518" cy="5188836"/>
          </a:xfrm>
        </p:spPr>
        <p:txBody>
          <a:bodyPr>
            <a:normAutofit fontScale="92500" lnSpcReduction="10000"/>
          </a:bodyPr>
          <a:lstStyle/>
          <a:p>
            <a:pPr marL="457200" indent="-341313">
              <a:spcBef>
                <a:spcPts val="0"/>
              </a:spcBef>
              <a:spcAft>
                <a:spcPts val="200"/>
              </a:spcAft>
              <a:buSzPct val="90000"/>
              <a:buFont typeface="+mj-lt"/>
              <a:buAutoNum type="arabicParenR"/>
            </a:pPr>
            <a:r>
              <a:rPr lang="en-US" sz="1700" dirty="0" smtClean="0"/>
              <a:t>Load weight &amp; C.G. information </a:t>
            </a:r>
          </a:p>
          <a:p>
            <a:pPr marL="1030288" lvl="2" indent="-231775">
              <a:spcBef>
                <a:spcPts val="0"/>
              </a:spcBef>
              <a:spcAft>
                <a:spcPts val="800"/>
              </a:spcAft>
              <a:buSzPct val="90000"/>
              <a:buNone/>
            </a:pPr>
            <a:r>
              <a:rPr lang="en-US" sz="1500" dirty="0" smtClean="0"/>
              <a:t>-  at boom length and angle being utilized</a:t>
            </a:r>
          </a:p>
          <a:p>
            <a:pPr marL="457200" indent="-341313">
              <a:spcBef>
                <a:spcPts val="0"/>
              </a:spcBef>
              <a:spcAft>
                <a:spcPts val="200"/>
              </a:spcAft>
              <a:buSzPct val="90000"/>
              <a:buFont typeface="+mj-lt"/>
              <a:buAutoNum type="arabicParenR"/>
            </a:pPr>
            <a:r>
              <a:rPr lang="en-US" sz="1700" dirty="0" smtClean="0"/>
              <a:t>Lifting Equipment attributes - WLL and radius (if applicable)</a:t>
            </a:r>
          </a:p>
          <a:p>
            <a:pPr marL="1030288" lvl="2" indent="-231775">
              <a:spcBef>
                <a:spcPts val="0"/>
              </a:spcBef>
              <a:spcAft>
                <a:spcPts val="800"/>
              </a:spcAft>
              <a:buSzPct val="90000"/>
              <a:buNone/>
            </a:pPr>
            <a:r>
              <a:rPr lang="en-US" sz="1500" dirty="0" smtClean="0"/>
              <a:t>-  cranes, forklifts, backhoe or bucket truck attachment rig, etc</a:t>
            </a:r>
          </a:p>
          <a:p>
            <a:pPr marL="457200" indent="-341313">
              <a:spcBef>
                <a:spcPts val="0"/>
              </a:spcBef>
              <a:spcAft>
                <a:spcPts val="200"/>
              </a:spcAft>
              <a:buSzPct val="90000"/>
              <a:buFont typeface="+mj-lt"/>
              <a:buAutoNum type="arabicParenR"/>
            </a:pPr>
            <a:r>
              <a:rPr lang="en-US" sz="1700" dirty="0" smtClean="0"/>
              <a:t>Rigging gear WLL in the configuration being used </a:t>
            </a:r>
          </a:p>
          <a:p>
            <a:pPr marL="1030288" lvl="1" indent="-231775">
              <a:spcBef>
                <a:spcPts val="0"/>
              </a:spcBef>
              <a:spcAft>
                <a:spcPts val="0"/>
              </a:spcAft>
              <a:buSzPct val="90000"/>
              <a:buNone/>
            </a:pPr>
            <a:r>
              <a:rPr lang="en-US" sz="1500" dirty="0" smtClean="0"/>
              <a:t>-  type, material, manufacturer, angle</a:t>
            </a:r>
          </a:p>
          <a:p>
            <a:pPr marL="1030288" lvl="1" indent="-231775">
              <a:spcBef>
                <a:spcPts val="0"/>
              </a:spcBef>
              <a:spcAft>
                <a:spcPts val="800"/>
              </a:spcAft>
              <a:buSzPct val="90000"/>
              <a:buNone/>
            </a:pPr>
            <a:r>
              <a:rPr lang="en-US" sz="1500" dirty="0" smtClean="0"/>
              <a:t>-  decreased capacity based on angle</a:t>
            </a:r>
          </a:p>
          <a:p>
            <a:pPr marL="457200" indent="-341313">
              <a:spcBef>
                <a:spcPts val="0"/>
              </a:spcBef>
              <a:spcAft>
                <a:spcPts val="200"/>
              </a:spcAft>
              <a:buSzPct val="90000"/>
              <a:buFont typeface="+mj-lt"/>
              <a:buAutoNum type="arabicParenR"/>
            </a:pPr>
            <a:r>
              <a:rPr lang="en-US" sz="1700" dirty="0" smtClean="0"/>
              <a:t>Load attachment point information in the configuration being used</a:t>
            </a:r>
          </a:p>
          <a:p>
            <a:pPr marL="1030288" lvl="1" indent="-231775">
              <a:spcBef>
                <a:spcPts val="0"/>
              </a:spcBef>
              <a:spcAft>
                <a:spcPts val="0"/>
              </a:spcAft>
              <a:buSzPct val="90000"/>
              <a:buNone/>
            </a:pPr>
            <a:r>
              <a:rPr lang="en-US" sz="1500" dirty="0" smtClean="0"/>
              <a:t>-  temporary pads, SHR’s, eyebolts, etc</a:t>
            </a:r>
          </a:p>
          <a:p>
            <a:pPr marL="1030288" lvl="1" indent="-231775">
              <a:spcBef>
                <a:spcPts val="0"/>
              </a:spcBef>
              <a:spcAft>
                <a:spcPts val="800"/>
              </a:spcAft>
              <a:buSzPct val="90000"/>
              <a:buNone/>
            </a:pPr>
            <a:r>
              <a:rPr lang="en-US" sz="1500" dirty="0" smtClean="0"/>
              <a:t>-  number of lift points and distance from CG </a:t>
            </a:r>
          </a:p>
          <a:p>
            <a:pPr marL="457200" indent="-341313">
              <a:spcBef>
                <a:spcPts val="0"/>
              </a:spcBef>
              <a:spcAft>
                <a:spcPts val="200"/>
              </a:spcAft>
              <a:buSzPct val="90000"/>
              <a:buFont typeface="+mj-lt"/>
              <a:buAutoNum type="arabicParenR"/>
            </a:pPr>
            <a:r>
              <a:rPr lang="en-US" sz="1700" dirty="0" smtClean="0"/>
              <a:t>Show calculations performed for determining reduced capacity</a:t>
            </a:r>
          </a:p>
          <a:p>
            <a:pPr marL="1030288" lvl="1" indent="-231775">
              <a:spcBef>
                <a:spcPts val="0"/>
              </a:spcBef>
              <a:spcAft>
                <a:spcPts val="800"/>
              </a:spcAft>
              <a:buSzPct val="90000"/>
              <a:buNone/>
            </a:pPr>
            <a:r>
              <a:rPr lang="en-US" sz="1500" dirty="0" smtClean="0"/>
              <a:t>-  sketch of rigging configuration</a:t>
            </a:r>
          </a:p>
          <a:p>
            <a:pPr marL="457200" indent="-341313">
              <a:spcBef>
                <a:spcPts val="0"/>
              </a:spcBef>
              <a:spcAft>
                <a:spcPts val="600"/>
              </a:spcAft>
              <a:buSzPct val="90000"/>
              <a:buFont typeface="+mj-lt"/>
              <a:buAutoNum type="arabicParenR"/>
            </a:pPr>
            <a:r>
              <a:rPr lang="en-US" sz="1700" dirty="0" smtClean="0"/>
              <a:t>Lift sequence list</a:t>
            </a:r>
          </a:p>
          <a:p>
            <a:pPr marL="457200" indent="-341313">
              <a:spcBef>
                <a:spcPts val="0"/>
              </a:spcBef>
              <a:spcAft>
                <a:spcPts val="600"/>
              </a:spcAft>
              <a:buSzPct val="90000"/>
              <a:buFont typeface="+mj-lt"/>
              <a:buAutoNum type="arabicParenR"/>
            </a:pPr>
            <a:r>
              <a:rPr lang="en-US" sz="1700" dirty="0" smtClean="0"/>
              <a:t>Recognize, Evaluate &amp; Control (Risk Assessment) information.</a:t>
            </a:r>
          </a:p>
          <a:p>
            <a:pPr marL="798513" lvl="1" indent="0">
              <a:spcBef>
                <a:spcPts val="0"/>
              </a:spcBef>
              <a:buNone/>
            </a:pPr>
            <a:r>
              <a:rPr lang="en-US" sz="1500" dirty="0" smtClean="0"/>
              <a:t>-  Are there any Pinch points? 		-  Will weather be a factor?</a:t>
            </a:r>
          </a:p>
          <a:p>
            <a:pPr marL="798513" lvl="1" indent="0">
              <a:spcBef>
                <a:spcPts val="0"/>
              </a:spcBef>
              <a:buNone/>
            </a:pPr>
            <a:r>
              <a:rPr lang="en-US" sz="1500" dirty="0" smtClean="0"/>
              <a:t>-  Is the travel path clear? 		-  Are tag lines needed?</a:t>
            </a:r>
          </a:p>
          <a:p>
            <a:pPr marL="798513" lvl="1" indent="0">
              <a:spcBef>
                <a:spcPts val="0"/>
              </a:spcBef>
              <a:buNone/>
            </a:pPr>
            <a:r>
              <a:rPr lang="en-US" sz="1500" dirty="0" smtClean="0"/>
              <a:t>-  Land site ready to receive load?		-  Will chain hoists be used?</a:t>
            </a:r>
          </a:p>
          <a:p>
            <a:pPr marL="798513" lvl="1" indent="0">
              <a:spcBef>
                <a:spcPts val="0"/>
              </a:spcBef>
              <a:buNone/>
            </a:pPr>
            <a:r>
              <a:rPr lang="en-US" sz="1500" dirty="0" smtClean="0"/>
              <a:t>-  What is the communication method?	-  How will we control the hazards?</a:t>
            </a:r>
          </a:p>
          <a:p>
            <a:pPr lvl="1">
              <a:spcBef>
                <a:spcPts val="0"/>
              </a:spcBef>
              <a:buNone/>
            </a:pPr>
            <a:endParaRPr lang="en-US" sz="1500" dirty="0" smtClean="0"/>
          </a:p>
          <a:p>
            <a:pPr marL="1030288" lvl="1" indent="-231775">
              <a:spcBef>
                <a:spcPts val="0"/>
              </a:spcBef>
              <a:buNone/>
            </a:pPr>
            <a:r>
              <a:rPr lang="en-US" sz="1500" dirty="0" smtClean="0"/>
              <a:t>-  Have all crew members been briefed on the job and their responsibilities?</a:t>
            </a:r>
          </a:p>
          <a:p>
            <a:pPr marL="1030288" lvl="1" indent="-231775">
              <a:spcBef>
                <a:spcPts val="0"/>
              </a:spcBef>
              <a:buNone/>
            </a:pPr>
            <a:r>
              <a:rPr lang="en-US" sz="1500" dirty="0" smtClean="0"/>
              <a:t>-  Are there lessons learned from other lifts that are applicable to this one?</a:t>
            </a:r>
            <a:endParaRPr lang="en-US" dirty="0" smtClean="0"/>
          </a:p>
          <a:p>
            <a:pPr>
              <a:spcBef>
                <a:spcPts val="0"/>
              </a:spcBef>
              <a:buNone/>
            </a:pPr>
            <a:endParaRPr lang="en-US" dirty="0" smtClean="0"/>
          </a:p>
          <a:p>
            <a:pPr>
              <a:spcBef>
                <a:spcPts val="0"/>
              </a:spcBef>
            </a:pPr>
            <a:endParaRPr lang="en-US" dirty="0" smtClean="0"/>
          </a:p>
          <a:p>
            <a:pPr>
              <a:spcBef>
                <a:spcPts val="0"/>
              </a:spcBef>
            </a:pPr>
            <a:endParaRPr lang="en-US" dirty="0" smtClean="0"/>
          </a:p>
        </p:txBody>
      </p:sp>
      <p:sp>
        <p:nvSpPr>
          <p:cNvPr id="6" name="TextBox 5"/>
          <p:cNvSpPr txBox="1"/>
          <p:nvPr/>
        </p:nvSpPr>
        <p:spPr>
          <a:xfrm>
            <a:off x="441422" y="956438"/>
            <a:ext cx="8303176" cy="553998"/>
          </a:xfrm>
          <a:prstGeom prst="rect">
            <a:avLst/>
          </a:prstGeom>
          <a:solidFill>
            <a:srgbClr val="CCECFF"/>
          </a:solidFill>
          <a:ln>
            <a:solidFill>
              <a:schemeClr val="tx1"/>
            </a:solidFill>
          </a:ln>
        </p:spPr>
        <p:txBody>
          <a:bodyPr wrap="square" rtlCol="0">
            <a:spAutoFit/>
          </a:bodyPr>
          <a:lstStyle/>
          <a:p>
            <a:pPr algn="ctr"/>
            <a:r>
              <a:rPr lang="en-US" sz="1500" dirty="0" smtClean="0">
                <a:latin typeface="Arial" pitchFamily="34" charset="0"/>
                <a:cs typeface="Arial" pitchFamily="34" charset="0"/>
              </a:rPr>
              <a:t>Yard-wide L&amp;H requirements for departments working with contractors.  Lift plans are required  </a:t>
            </a:r>
          </a:p>
          <a:p>
            <a:pPr algn="ctr"/>
            <a:r>
              <a:rPr lang="en-US" sz="1500" dirty="0" smtClean="0">
                <a:latin typeface="Arial" pitchFamily="34" charset="0"/>
                <a:cs typeface="Arial" pitchFamily="34" charset="0"/>
              </a:rPr>
              <a:t>for all suspended loads.  This includes loads suspended from cranes, forklifts, backhoes, etc.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6574220" y="4678469"/>
            <a:ext cx="2317531" cy="1263631"/>
          </a:xfrm>
          <a:prstGeom prst="rect">
            <a:avLst/>
          </a:prstGeom>
          <a:noFill/>
          <a:ln w="9525">
            <a:noFill/>
            <a:miter lim="800000"/>
            <a:headEnd/>
            <a:tailEnd/>
          </a:ln>
        </p:spPr>
      </p:pic>
      <p:sp>
        <p:nvSpPr>
          <p:cNvPr id="2" name="Title 1"/>
          <p:cNvSpPr>
            <a:spLocks noGrp="1"/>
          </p:cNvSpPr>
          <p:nvPr>
            <p:ph type="ctrTitle"/>
          </p:nvPr>
        </p:nvSpPr>
        <p:spPr>
          <a:xfrm>
            <a:off x="191069" y="0"/>
            <a:ext cx="4953000" cy="860425"/>
          </a:xfrm>
        </p:spPr>
        <p:txBody>
          <a:bodyPr/>
          <a:lstStyle/>
          <a:p>
            <a:r>
              <a:rPr lang="en-US" dirty="0" smtClean="0"/>
              <a:t>Lift Plans</a:t>
            </a:r>
            <a:endParaRPr lang="en-US" dirty="0"/>
          </a:p>
        </p:txBody>
      </p:sp>
      <p:sp>
        <p:nvSpPr>
          <p:cNvPr id="3" name="Subtitle 2"/>
          <p:cNvSpPr>
            <a:spLocks noGrp="1"/>
          </p:cNvSpPr>
          <p:nvPr>
            <p:ph type="subTitle" idx="1"/>
          </p:nvPr>
        </p:nvSpPr>
        <p:spPr>
          <a:xfrm>
            <a:off x="47298" y="1137759"/>
            <a:ext cx="8534401" cy="4348802"/>
          </a:xfrm>
        </p:spPr>
        <p:txBody>
          <a:bodyPr>
            <a:noAutofit/>
          </a:bodyPr>
          <a:lstStyle/>
          <a:p>
            <a:pPr marL="400050" lvl="0" indent="-285750" algn="just">
              <a:spcBef>
                <a:spcPts val="0"/>
              </a:spcBef>
              <a:spcAft>
                <a:spcPts val="600"/>
              </a:spcAft>
              <a:buFont typeface="Wingdings" pitchFamily="2" charset="2"/>
              <a:buChar char="q"/>
            </a:pPr>
            <a:r>
              <a:rPr lang="en-US" sz="1500" dirty="0" smtClean="0">
                <a:solidFill>
                  <a:schemeClr val="tx1"/>
                </a:solidFill>
                <a:latin typeface="Arial" pitchFamily="34" charset="0"/>
                <a:cs typeface="Arial" pitchFamily="34" charset="0"/>
              </a:rPr>
              <a:t>Every lift shall have a </a:t>
            </a:r>
            <a:r>
              <a:rPr lang="en-US" sz="1500" b="1" dirty="0" smtClean="0">
                <a:solidFill>
                  <a:schemeClr val="tx1"/>
                </a:solidFill>
                <a:latin typeface="Arial" pitchFamily="34" charset="0"/>
                <a:cs typeface="Arial" pitchFamily="34" charset="0"/>
              </a:rPr>
              <a:t>properly</a:t>
            </a:r>
            <a:r>
              <a:rPr lang="en-US" sz="1500" dirty="0" smtClean="0">
                <a:solidFill>
                  <a:schemeClr val="tx1"/>
                </a:solidFill>
                <a:latin typeface="Arial" pitchFamily="34" charset="0"/>
                <a:cs typeface="Arial" pitchFamily="34" charset="0"/>
              </a:rPr>
              <a:t> written lift plan.</a:t>
            </a:r>
          </a:p>
          <a:p>
            <a:pPr marL="400050" lvl="0" indent="-285750" algn="just">
              <a:spcBef>
                <a:spcPts val="0"/>
              </a:spcBef>
              <a:spcAft>
                <a:spcPts val="600"/>
              </a:spcAft>
              <a:buFont typeface="Wingdings" pitchFamily="2" charset="2"/>
              <a:buChar char="q"/>
            </a:pPr>
            <a:r>
              <a:rPr lang="en-US" sz="1500" dirty="0" smtClean="0">
                <a:solidFill>
                  <a:schemeClr val="tx1"/>
                </a:solidFill>
                <a:latin typeface="Arial" pitchFamily="34" charset="0"/>
                <a:cs typeface="Arial" pitchFamily="34" charset="0"/>
              </a:rPr>
              <a:t>All lift plans must be reviewed and signed by your </a:t>
            </a:r>
            <a:r>
              <a:rPr lang="en-US" sz="1500" dirty="0">
                <a:solidFill>
                  <a:schemeClr val="tx1"/>
                </a:solidFill>
                <a:latin typeface="Arial" pitchFamily="34" charset="0"/>
                <a:cs typeface="Arial" pitchFamily="34" charset="0"/>
              </a:rPr>
              <a:t>F</a:t>
            </a:r>
            <a:r>
              <a:rPr lang="en-US" sz="1500" dirty="0" smtClean="0">
                <a:solidFill>
                  <a:schemeClr val="tx1"/>
                </a:solidFill>
                <a:latin typeface="Arial" pitchFamily="34" charset="0"/>
                <a:cs typeface="Arial" pitchFamily="34" charset="0"/>
              </a:rPr>
              <a:t>oreman or Supervisor.</a:t>
            </a:r>
          </a:p>
          <a:p>
            <a:pPr marL="400050" lvl="0" indent="-285750" algn="just">
              <a:spcBef>
                <a:spcPts val="0"/>
              </a:spcBef>
              <a:spcAft>
                <a:spcPts val="600"/>
              </a:spcAft>
              <a:buFont typeface="Wingdings" pitchFamily="2" charset="2"/>
              <a:buChar char="q"/>
            </a:pPr>
            <a:r>
              <a:rPr lang="en-US" sz="1500" dirty="0" smtClean="0">
                <a:solidFill>
                  <a:schemeClr val="tx1"/>
                </a:solidFill>
                <a:latin typeface="Arial" pitchFamily="34" charset="0"/>
                <a:cs typeface="Arial" pitchFamily="34" charset="0"/>
              </a:rPr>
              <a:t>Support information must be included with the lift plan (calculations, drawings, etc.).</a:t>
            </a:r>
          </a:p>
          <a:p>
            <a:pPr marL="400050" lvl="0" indent="-285750" algn="just">
              <a:spcBef>
                <a:spcPts val="0"/>
              </a:spcBef>
              <a:spcAft>
                <a:spcPts val="600"/>
              </a:spcAft>
              <a:buFont typeface="Wingdings" pitchFamily="2" charset="2"/>
              <a:buChar char="q"/>
            </a:pPr>
            <a:r>
              <a:rPr lang="en-US" sz="1500" dirty="0" smtClean="0">
                <a:solidFill>
                  <a:schemeClr val="tx1"/>
                </a:solidFill>
                <a:latin typeface="Arial" pitchFamily="34" charset="0"/>
                <a:cs typeface="Arial" pitchFamily="34" charset="0"/>
              </a:rPr>
              <a:t>All hazards and actions to minimize or eliminate them shall be listed on the plan.</a:t>
            </a:r>
          </a:p>
          <a:p>
            <a:pPr marL="400050" lvl="0" indent="-285750" algn="just">
              <a:spcBef>
                <a:spcPts val="0"/>
              </a:spcBef>
              <a:spcAft>
                <a:spcPts val="300"/>
              </a:spcAft>
              <a:buFont typeface="Wingdings" pitchFamily="2" charset="2"/>
              <a:buChar char="q"/>
            </a:pPr>
            <a:r>
              <a:rPr lang="en-US" sz="1500" dirty="0" smtClean="0">
                <a:solidFill>
                  <a:schemeClr val="tx1"/>
                </a:solidFill>
                <a:latin typeface="Arial" pitchFamily="34" charset="0"/>
                <a:cs typeface="Arial" pitchFamily="34" charset="0"/>
              </a:rPr>
              <a:t>If there is going to be “incidental” contact of the load and surrounding structures it must be approved by  L &amp; H Quality and written on the lift plan prior to starting the job. </a:t>
            </a:r>
            <a:r>
              <a:rPr lang="en-US" sz="1500" i="1" dirty="0" smtClean="0">
                <a:solidFill>
                  <a:schemeClr val="tx1"/>
                </a:solidFill>
                <a:latin typeface="Arial" pitchFamily="34" charset="0"/>
                <a:cs typeface="Arial" pitchFamily="34" charset="0"/>
              </a:rPr>
              <a:t>(contact contractor coordinator to get approval).</a:t>
            </a:r>
          </a:p>
          <a:p>
            <a:pPr marL="857250" lvl="1" indent="-285750" algn="just">
              <a:spcBef>
                <a:spcPts val="0"/>
              </a:spcBef>
              <a:spcAft>
                <a:spcPts val="0"/>
              </a:spcAft>
              <a:buFont typeface="Wingdings" pitchFamily="2" charset="2"/>
              <a:buChar char=""/>
            </a:pPr>
            <a:r>
              <a:rPr lang="en-US" sz="1500" dirty="0" smtClean="0">
                <a:solidFill>
                  <a:srgbClr val="FF0000"/>
                </a:solidFill>
              </a:rPr>
              <a:t>Unplanned contact is an accident, damage or no damage. </a:t>
            </a:r>
          </a:p>
          <a:p>
            <a:pPr marL="857250" lvl="1" indent="-285750" algn="just">
              <a:spcBef>
                <a:spcPts val="0"/>
              </a:spcBef>
              <a:spcAft>
                <a:spcPts val="1200"/>
              </a:spcAft>
              <a:buFont typeface="Wingdings" pitchFamily="2" charset="2"/>
              <a:buChar char=""/>
            </a:pPr>
            <a:r>
              <a:rPr lang="en-US" sz="1500" dirty="0" smtClean="0">
                <a:solidFill>
                  <a:srgbClr val="FF0000"/>
                </a:solidFill>
              </a:rPr>
              <a:t>Incidental contact that has been pre-approved by the L&amp;H Quality Group prior to initiating the lift is not considered an accident unless the contact results in damage</a:t>
            </a:r>
            <a:r>
              <a:rPr lang="en-US" sz="1200" dirty="0" smtClean="0">
                <a:solidFill>
                  <a:srgbClr val="FF0000"/>
                </a:solidFill>
              </a:rPr>
              <a:t>. </a:t>
            </a:r>
            <a:endParaRPr lang="en-US" sz="1100" i="1" dirty="0" smtClean="0">
              <a:solidFill>
                <a:srgbClr val="FF0000"/>
              </a:solidFill>
              <a:latin typeface="Arial" pitchFamily="34" charset="0"/>
              <a:cs typeface="Arial" pitchFamily="34" charset="0"/>
            </a:endParaRPr>
          </a:p>
          <a:p>
            <a:pPr marL="400050" lvl="0" indent="-285750" algn="just">
              <a:spcBef>
                <a:spcPts val="0"/>
              </a:spcBef>
              <a:spcAft>
                <a:spcPts val="600"/>
              </a:spcAft>
              <a:buFont typeface="Wingdings" pitchFamily="2" charset="2"/>
              <a:buChar char="q"/>
            </a:pPr>
            <a:r>
              <a:rPr lang="en-US" sz="1500" dirty="0" smtClean="0">
                <a:solidFill>
                  <a:schemeClr val="tx1"/>
                </a:solidFill>
                <a:latin typeface="Arial" pitchFamily="34" charset="0"/>
                <a:cs typeface="Arial" pitchFamily="34" charset="0"/>
              </a:rPr>
              <a:t>If any part of the hook, block, hauling wire, or rigging gear will make </a:t>
            </a:r>
            <a:r>
              <a:rPr lang="en-US" sz="1500" u="sng" dirty="0" smtClean="0">
                <a:solidFill>
                  <a:schemeClr val="tx1"/>
                </a:solidFill>
                <a:latin typeface="Arial" pitchFamily="34" charset="0"/>
                <a:cs typeface="Arial" pitchFamily="34" charset="0"/>
              </a:rPr>
              <a:t>ANY</a:t>
            </a:r>
            <a:r>
              <a:rPr lang="en-US" sz="1500" dirty="0" smtClean="0">
                <a:solidFill>
                  <a:schemeClr val="tx1"/>
                </a:solidFill>
                <a:latin typeface="Arial" pitchFamily="34" charset="0"/>
                <a:cs typeface="Arial" pitchFamily="34" charset="0"/>
              </a:rPr>
              <a:t> contact with </a:t>
            </a:r>
            <a:r>
              <a:rPr lang="en-US" sz="1500" b="1" dirty="0" smtClean="0">
                <a:solidFill>
                  <a:schemeClr val="tx1"/>
                </a:solidFill>
                <a:latin typeface="Arial" pitchFamily="34" charset="0"/>
                <a:cs typeface="Arial" pitchFamily="34" charset="0"/>
              </a:rPr>
              <a:t>ANTYHING</a:t>
            </a:r>
            <a:r>
              <a:rPr lang="en-US" sz="1500" dirty="0" smtClean="0">
                <a:solidFill>
                  <a:schemeClr val="tx1"/>
                </a:solidFill>
                <a:latin typeface="Arial" pitchFamily="34" charset="0"/>
                <a:cs typeface="Arial" pitchFamily="34" charset="0"/>
              </a:rPr>
              <a:t> it must be approved by X36 Technical (engineering) before the lift can be made.</a:t>
            </a:r>
          </a:p>
          <a:p>
            <a:pPr marL="400050" indent="-285750" algn="just">
              <a:spcBef>
                <a:spcPts val="0"/>
              </a:spcBef>
              <a:spcAft>
                <a:spcPts val="600"/>
              </a:spcAft>
              <a:buFont typeface="Wingdings" pitchFamily="2" charset="2"/>
              <a:buChar char="q"/>
            </a:pPr>
            <a:r>
              <a:rPr lang="en-US" sz="1500" dirty="0" smtClean="0">
                <a:solidFill>
                  <a:schemeClr val="tx1"/>
                </a:solidFill>
              </a:rPr>
              <a:t>If conditions change, revise the plan and record changes in the “Lessons Learned” section.</a:t>
            </a:r>
          </a:p>
          <a:p>
            <a:pPr marL="400050" indent="-285750" algn="just">
              <a:spcBef>
                <a:spcPts val="0"/>
              </a:spcBef>
              <a:spcAft>
                <a:spcPts val="600"/>
              </a:spcAft>
              <a:buFont typeface="Wingdings" pitchFamily="2" charset="2"/>
              <a:buChar char="q"/>
            </a:pPr>
            <a:r>
              <a:rPr lang="en-US" sz="1500" dirty="0" smtClean="0">
                <a:solidFill>
                  <a:schemeClr val="tx1"/>
                </a:solidFill>
                <a:latin typeface="Arial" pitchFamily="34" charset="0"/>
                <a:cs typeface="Arial" pitchFamily="34" charset="0"/>
              </a:rPr>
              <a:t>Work the job as it has been detailed in the lift plan.</a:t>
            </a:r>
          </a:p>
          <a:p>
            <a:pPr marL="400050" lvl="0" indent="-285750" algn="just">
              <a:spcBef>
                <a:spcPts val="0"/>
              </a:spcBef>
              <a:spcAft>
                <a:spcPts val="1200"/>
              </a:spcAft>
              <a:buFont typeface="Wingdings" pitchFamily="2" charset="2"/>
              <a:buChar char="q"/>
            </a:pPr>
            <a:r>
              <a:rPr lang="en-US" sz="1500" dirty="0" smtClean="0">
                <a:solidFill>
                  <a:schemeClr val="tx1"/>
                </a:solidFill>
                <a:latin typeface="Arial" pitchFamily="34" charset="0"/>
                <a:cs typeface="Arial" pitchFamily="34" charset="0"/>
              </a:rPr>
              <a:t>All Lift plans must be </a:t>
            </a:r>
            <a:r>
              <a:rPr lang="en-US" sz="1500" b="1" dirty="0" smtClean="0">
                <a:solidFill>
                  <a:schemeClr val="tx1"/>
                </a:solidFill>
                <a:latin typeface="Arial" pitchFamily="34" charset="0"/>
                <a:cs typeface="Arial" pitchFamily="34" charset="0"/>
              </a:rPr>
              <a:t>r</a:t>
            </a:r>
            <a:r>
              <a:rPr lang="en-US" sz="1500" b="1" u="sng" dirty="0" smtClean="0">
                <a:solidFill>
                  <a:schemeClr val="tx1"/>
                </a:solidFill>
                <a:latin typeface="Arial" pitchFamily="34" charset="0"/>
                <a:cs typeface="Arial" pitchFamily="34" charset="0"/>
              </a:rPr>
              <a:t>eviewed and briefed </a:t>
            </a:r>
            <a:r>
              <a:rPr lang="en-US" sz="1500" dirty="0" smtClean="0">
                <a:solidFill>
                  <a:schemeClr val="tx1"/>
                </a:solidFill>
                <a:latin typeface="Arial" pitchFamily="34" charset="0"/>
                <a:cs typeface="Arial" pitchFamily="34" charset="0"/>
              </a:rPr>
              <a:t>before the lift is made.</a:t>
            </a:r>
          </a:p>
          <a:p>
            <a:pPr marL="400050" lvl="0" indent="-285750" algn="just">
              <a:spcBef>
                <a:spcPts val="0"/>
              </a:spcBef>
              <a:spcAft>
                <a:spcPts val="1200"/>
              </a:spcAft>
              <a:buFont typeface="Wingdings" pitchFamily="2" charset="2"/>
              <a:buChar char="q"/>
            </a:pPr>
            <a:endParaRPr lang="en-US" sz="1500" dirty="0" smtClean="0">
              <a:solidFill>
                <a:schemeClr val="tx1"/>
              </a:solidFill>
              <a:latin typeface="Arial" pitchFamily="34" charset="0"/>
              <a:cs typeface="Arial" pitchFamily="34" charset="0"/>
            </a:endParaRPr>
          </a:p>
        </p:txBody>
      </p:sp>
      <p:sp>
        <p:nvSpPr>
          <p:cNvPr id="5" name="TextBox 4"/>
          <p:cNvSpPr txBox="1"/>
          <p:nvPr/>
        </p:nvSpPr>
        <p:spPr>
          <a:xfrm>
            <a:off x="919178" y="5976517"/>
            <a:ext cx="7173788" cy="807913"/>
          </a:xfrm>
          <a:prstGeom prst="rect">
            <a:avLst/>
          </a:prstGeom>
          <a:solidFill>
            <a:srgbClr val="92D050"/>
          </a:solidFill>
          <a:ln>
            <a:solidFill>
              <a:schemeClr val="tx1"/>
            </a:solidFill>
          </a:ln>
        </p:spPr>
        <p:txBody>
          <a:bodyPr wrap="square" rtlCol="0">
            <a:spAutoFit/>
          </a:bodyPr>
          <a:lstStyle/>
          <a:p>
            <a:pPr marL="231775" indent="-231775" algn="ctr">
              <a:spcAft>
                <a:spcPts val="600"/>
              </a:spcAft>
            </a:pPr>
            <a:r>
              <a:rPr lang="en-US" sz="1300" dirty="0" smtClean="0"/>
              <a:t>If you have any questions or require assistance in writing your lift plan, don’t hesitate to call.</a:t>
            </a:r>
          </a:p>
          <a:p>
            <a:pPr marL="568325" lvl="3">
              <a:spcAft>
                <a:spcPts val="300"/>
              </a:spcAft>
            </a:pPr>
            <a:r>
              <a:rPr lang="en-US" sz="1300" dirty="0" smtClean="0"/>
              <a:t>L &amp; H Quality contact ---Lee Edmunds… 688-7755 (Office) or 757-912-6521 (cell)</a:t>
            </a:r>
          </a:p>
          <a:p>
            <a:pPr marL="568325" lvl="3"/>
            <a:r>
              <a:rPr lang="en-US" sz="1300" dirty="0" smtClean="0"/>
              <a:t>X36 Technical contact---Jennings Spease…688-9988 (office) or 747-869-5122 (cell)</a:t>
            </a:r>
            <a:endParaRPr lang="en-US" sz="1300" dirty="0"/>
          </a:p>
        </p:txBody>
      </p:sp>
      <p:sp>
        <p:nvSpPr>
          <p:cNvPr id="7" name="Slide Number Placeholder 6"/>
          <p:cNvSpPr>
            <a:spLocks noGrp="1"/>
          </p:cNvSpPr>
          <p:nvPr>
            <p:ph type="sldNum" sz="quarter" idx="12"/>
          </p:nvPr>
        </p:nvSpPr>
        <p:spPr/>
        <p:txBody>
          <a:bodyPr/>
          <a:lstStyle/>
          <a:p>
            <a:fld id="{1FAD648E-9C3F-4F4D-AD2D-79EE4DDB1B8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6" y="225630"/>
            <a:ext cx="7772400" cy="522514"/>
          </a:xfrm>
        </p:spPr>
        <p:txBody>
          <a:bodyPr anchor="t">
            <a:normAutofit/>
          </a:bodyPr>
          <a:lstStyle/>
          <a:p>
            <a:r>
              <a:rPr lang="en-US" dirty="0" smtClean="0"/>
              <a:t>Brief the Lift Plan and the Job Being Performed</a:t>
            </a:r>
            <a:endParaRPr lang="en-US" dirty="0"/>
          </a:p>
        </p:txBody>
      </p:sp>
      <p:sp>
        <p:nvSpPr>
          <p:cNvPr id="3" name="Subtitle 2"/>
          <p:cNvSpPr>
            <a:spLocks noGrp="1"/>
          </p:cNvSpPr>
          <p:nvPr>
            <p:ph type="subTitle" idx="1"/>
          </p:nvPr>
        </p:nvSpPr>
        <p:spPr>
          <a:xfrm>
            <a:off x="169223" y="1128156"/>
            <a:ext cx="8811004" cy="5354531"/>
          </a:xfrm>
        </p:spPr>
        <p:txBody>
          <a:bodyPr>
            <a:noAutofit/>
          </a:bodyPr>
          <a:lstStyle/>
          <a:p>
            <a:pPr lvl="0" algn="just">
              <a:spcBef>
                <a:spcPts val="0"/>
              </a:spcBef>
              <a:spcAft>
                <a:spcPts val="0"/>
              </a:spcAft>
            </a:pPr>
            <a:r>
              <a:rPr lang="en-US" sz="1400" dirty="0" smtClean="0">
                <a:solidFill>
                  <a:schemeClr val="tx1"/>
                </a:solidFill>
                <a:latin typeface="Arial" pitchFamily="34" charset="0"/>
                <a:cs typeface="Arial" pitchFamily="34" charset="0"/>
              </a:rPr>
              <a:t>A successful lift begins with a well-written lift plan.  However, the most detailed lift plan is only as effective as the pre-job brief that communicates the details to the entire team.  Everyone involved in the lift, including trades personnel, must be involved in the briefing.  A good briefing </a:t>
            </a:r>
            <a:r>
              <a:rPr lang="en-US" sz="1400" b="1" dirty="0" smtClean="0">
                <a:solidFill>
                  <a:schemeClr val="tx1"/>
                </a:solidFill>
                <a:latin typeface="Arial" pitchFamily="34" charset="0"/>
                <a:cs typeface="Arial" pitchFamily="34" charset="0"/>
              </a:rPr>
              <a:t>assumes nothing and covers everything</a:t>
            </a:r>
            <a:r>
              <a:rPr lang="en-US" sz="1400" dirty="0" smtClean="0">
                <a:solidFill>
                  <a:schemeClr val="tx1"/>
                </a:solidFill>
                <a:latin typeface="Arial" pitchFamily="34" charset="0"/>
                <a:cs typeface="Arial" pitchFamily="34" charset="0"/>
              </a:rPr>
              <a:t> related to the lift. At a minimum all pre-job briefs shall include the following: </a:t>
            </a:r>
          </a:p>
          <a:p>
            <a:pPr lvl="0" algn="just">
              <a:spcBef>
                <a:spcPts val="0"/>
              </a:spcBef>
              <a:spcAft>
                <a:spcPts val="0"/>
              </a:spcAft>
            </a:pPr>
            <a:endParaRPr lang="en-US" sz="1400" dirty="0" smtClean="0">
              <a:solidFill>
                <a:schemeClr val="tx1"/>
              </a:solidFill>
              <a:latin typeface="Arial" pitchFamily="34" charset="0"/>
              <a:cs typeface="Arial" pitchFamily="34" charset="0"/>
            </a:endParaRPr>
          </a:p>
          <a:p>
            <a:pPr marL="341313" lvl="0" indent="-231775" algn="l">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Discuss the crucial information on the lift plan – load weight, CG, type and capacity of gear and equipment, lift points.</a:t>
            </a:r>
          </a:p>
          <a:p>
            <a:pPr marL="341313" lvl="0" indent="-231775" algn="l">
              <a:lnSpc>
                <a:spcPct val="150000"/>
              </a:lnSpc>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Make sure all gear and equipment is listed, available and in compliance with safety guidelines.</a:t>
            </a:r>
          </a:p>
          <a:p>
            <a:pPr marL="341313" lvl="0" indent="-231775" algn="l">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Discuss the entire operating envelope – lift site, travel path, landing site, close tolerances - and check that all areas are clear.</a:t>
            </a:r>
          </a:p>
          <a:p>
            <a:pPr marL="341313" lvl="0" indent="-231775" algn="l">
              <a:lnSpc>
                <a:spcPct val="150000"/>
              </a:lnSpc>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 </a:t>
            </a:r>
            <a:r>
              <a:rPr lang="en-US" sz="1400" dirty="0" smtClean="0">
                <a:solidFill>
                  <a:schemeClr val="tx1"/>
                </a:solidFill>
              </a:rPr>
              <a:t>Talk to the team about</a:t>
            </a:r>
            <a:r>
              <a:rPr lang="en-US" sz="1400" dirty="0" smtClean="0">
                <a:solidFill>
                  <a:schemeClr val="tx1"/>
                </a:solidFill>
                <a:latin typeface="Arial" pitchFamily="34" charset="0"/>
                <a:cs typeface="Arial" pitchFamily="34" charset="0"/>
              </a:rPr>
              <a:t> the risks and hazards of the job and ways to avoid or eliminate them.</a:t>
            </a:r>
          </a:p>
          <a:p>
            <a:pPr marL="341313" lvl="0" indent="-231775" algn="l">
              <a:lnSpc>
                <a:spcPct val="150000"/>
              </a:lnSpc>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Identify past problems with this type of lift.  Look at “lessons learned” from similar lifts.</a:t>
            </a:r>
          </a:p>
          <a:p>
            <a:pPr marL="341313" indent="-231775" algn="l">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Review the job and ask open-ended questions to ensure all team members, including trades personnel working the job with you, understand their responsibilities in the operation and how they will accomplish them.  </a:t>
            </a:r>
          </a:p>
          <a:p>
            <a:pPr marL="341313" indent="-231775" algn="l">
              <a:lnSpc>
                <a:spcPct val="150000"/>
              </a:lnSpc>
              <a:spcBef>
                <a:spcPts val="0"/>
              </a:spcBef>
              <a:spcAft>
                <a:spcPts val="600"/>
              </a:spcAft>
              <a:buFont typeface="Wingdings" pitchFamily="2" charset="2"/>
              <a:buChar char="q"/>
            </a:pPr>
            <a:r>
              <a:rPr lang="en-US" sz="1400" dirty="0" smtClean="0">
                <a:solidFill>
                  <a:schemeClr val="tx1"/>
                </a:solidFill>
                <a:latin typeface="Arial" pitchFamily="34" charset="0"/>
                <a:cs typeface="Arial" pitchFamily="34" charset="0"/>
              </a:rPr>
              <a:t> Anticipate problems and discuss the conditions under which the work will “</a:t>
            </a:r>
            <a:r>
              <a:rPr lang="en-US" sz="1400" b="1" dirty="0" smtClean="0">
                <a:solidFill>
                  <a:schemeClr val="tx1"/>
                </a:solidFill>
                <a:latin typeface="Arial" pitchFamily="34" charset="0"/>
                <a:cs typeface="Arial" pitchFamily="34" charset="0"/>
              </a:rPr>
              <a:t>STOP</a:t>
            </a:r>
            <a:r>
              <a:rPr lang="en-US" sz="1400" dirty="0" smtClean="0">
                <a:solidFill>
                  <a:schemeClr val="tx1"/>
                </a:solidFill>
                <a:latin typeface="Arial" pitchFamily="34" charset="0"/>
                <a:cs typeface="Arial" pitchFamily="34" charset="0"/>
              </a:rPr>
              <a:t>!”</a:t>
            </a:r>
          </a:p>
          <a:p>
            <a:pPr marL="341313" indent="-231775" algn="l">
              <a:lnSpc>
                <a:spcPct val="150000"/>
              </a:lnSpc>
              <a:spcBef>
                <a:spcPts val="0"/>
              </a:spcBef>
              <a:buFont typeface="Wingdings" pitchFamily="2" charset="2"/>
              <a:buChar char="q"/>
            </a:pPr>
            <a:r>
              <a:rPr lang="en-US" sz="1400" dirty="0" smtClean="0">
                <a:solidFill>
                  <a:schemeClr val="tx1"/>
                </a:solidFill>
                <a:latin typeface="Arial" pitchFamily="34" charset="0"/>
                <a:cs typeface="Arial" pitchFamily="34" charset="0"/>
              </a:rPr>
              <a:t> If conditions change, STOP, revise the lift plan and </a:t>
            </a:r>
            <a:r>
              <a:rPr lang="en-US" sz="1400" b="1" dirty="0" smtClean="0">
                <a:solidFill>
                  <a:schemeClr val="tx1"/>
                </a:solidFill>
                <a:latin typeface="Arial" pitchFamily="34" charset="0"/>
                <a:cs typeface="Arial" pitchFamily="34" charset="0"/>
              </a:rPr>
              <a:t>re-brief the team</a:t>
            </a:r>
            <a:r>
              <a:rPr lang="en-US" sz="1400" dirty="0" smtClean="0">
                <a:solidFill>
                  <a:schemeClr val="tx1"/>
                </a:solidFill>
                <a:latin typeface="Arial" pitchFamily="34" charset="0"/>
                <a:cs typeface="Arial" pitchFamily="34" charset="0"/>
              </a:rPr>
              <a:t>.</a:t>
            </a:r>
          </a:p>
          <a:p>
            <a:pPr>
              <a:lnSpc>
                <a:spcPct val="150000"/>
              </a:lnSpc>
              <a:spcBef>
                <a:spcPts val="0"/>
              </a:spcBef>
            </a:pPr>
            <a:endParaRPr lang="en-US" sz="1600" dirty="0"/>
          </a:p>
        </p:txBody>
      </p:sp>
      <p:sp>
        <p:nvSpPr>
          <p:cNvPr id="4" name="TextBox 3"/>
          <p:cNvSpPr txBox="1"/>
          <p:nvPr/>
        </p:nvSpPr>
        <p:spPr>
          <a:xfrm>
            <a:off x="1181668" y="6149216"/>
            <a:ext cx="6705600" cy="353943"/>
          </a:xfrm>
          <a:prstGeom prst="rect">
            <a:avLst/>
          </a:prstGeom>
          <a:solidFill>
            <a:srgbClr val="FFFF00"/>
          </a:solidFill>
          <a:ln>
            <a:solidFill>
              <a:schemeClr val="tx1"/>
            </a:solidFill>
          </a:ln>
        </p:spPr>
        <p:txBody>
          <a:bodyPr wrap="square" rtlCol="0">
            <a:spAutoFit/>
          </a:bodyPr>
          <a:lstStyle/>
          <a:p>
            <a:pPr algn="ctr"/>
            <a:r>
              <a:rPr lang="en-US" sz="1700" b="1" dirty="0" smtClean="0">
                <a:latin typeface="Arial Black" pitchFamily="34" charset="0"/>
              </a:rPr>
              <a:t>Pre Job Briefing is Not an Option. It is a requirement!</a:t>
            </a:r>
            <a:endParaRPr lang="en-US" sz="1700" b="1" dirty="0">
              <a:latin typeface="Arial Black" pitchFamily="34" charset="0"/>
            </a:endParaRPr>
          </a:p>
        </p:txBody>
      </p:sp>
      <p:sp>
        <p:nvSpPr>
          <p:cNvPr id="5" name="Slide Number Placeholder 4"/>
          <p:cNvSpPr>
            <a:spLocks noGrp="1"/>
          </p:cNvSpPr>
          <p:nvPr>
            <p:ph type="sldNum" sz="quarter" idx="12"/>
          </p:nvPr>
        </p:nvSpPr>
        <p:spPr/>
        <p:txBody>
          <a:bodyPr/>
          <a:lstStyle/>
          <a:p>
            <a:fld id="{1FAD648E-9C3F-4F4D-AD2D-79EE4DDB1B8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Reportable Crane Accident</a:t>
            </a:r>
            <a:endParaRPr lang="en-US" dirty="0"/>
          </a:p>
        </p:txBody>
      </p:sp>
      <p:sp>
        <p:nvSpPr>
          <p:cNvPr id="3" name="Content Placeholder 2"/>
          <p:cNvSpPr>
            <a:spLocks noGrp="1"/>
          </p:cNvSpPr>
          <p:nvPr>
            <p:ph idx="1"/>
          </p:nvPr>
        </p:nvSpPr>
        <p:spPr>
          <a:xfrm>
            <a:off x="1019504" y="1044729"/>
            <a:ext cx="7041932" cy="5513726"/>
          </a:xfrm>
        </p:spPr>
        <p:txBody>
          <a:bodyPr>
            <a:normAutofit lnSpcReduction="10000"/>
          </a:bodyPr>
          <a:lstStyle/>
          <a:p>
            <a:pPr marL="0" indent="0">
              <a:lnSpc>
                <a:spcPct val="120000"/>
              </a:lnSpc>
              <a:spcBef>
                <a:spcPts val="0"/>
              </a:spcBef>
              <a:buNone/>
            </a:pPr>
            <a:r>
              <a:rPr lang="en-US" sz="1800" dirty="0" smtClean="0"/>
              <a:t>An accident occurs when any one or more of the elements in the envelope of operation fails to perform correctly during the L&amp;H operation, including operation during maintenance or testing resulting in the following: </a:t>
            </a:r>
          </a:p>
          <a:p>
            <a:pPr>
              <a:buNone/>
            </a:pPr>
            <a:r>
              <a:rPr lang="en-US" sz="1800" dirty="0" smtClean="0"/>
              <a:t>(a) Personnel injury or death.  </a:t>
            </a:r>
          </a:p>
          <a:p>
            <a:pPr>
              <a:buNone/>
            </a:pPr>
            <a:r>
              <a:rPr lang="en-US" sz="1800" dirty="0" smtClean="0"/>
              <a:t>(b) Material or equipment damage </a:t>
            </a:r>
          </a:p>
          <a:p>
            <a:pPr>
              <a:buNone/>
            </a:pPr>
            <a:r>
              <a:rPr lang="en-US" sz="1800" dirty="0" smtClean="0"/>
              <a:t>(c) Dropped load </a:t>
            </a:r>
          </a:p>
          <a:p>
            <a:pPr>
              <a:buNone/>
            </a:pPr>
            <a:r>
              <a:rPr lang="en-US" sz="1800" dirty="0" smtClean="0"/>
              <a:t>(d) Derailment</a:t>
            </a:r>
          </a:p>
          <a:p>
            <a:pPr>
              <a:buNone/>
            </a:pPr>
            <a:r>
              <a:rPr lang="en-US" sz="1800" dirty="0" smtClean="0"/>
              <a:t>(e) Two-blocking</a:t>
            </a:r>
          </a:p>
          <a:p>
            <a:pPr>
              <a:buNone/>
            </a:pPr>
            <a:r>
              <a:rPr lang="en-US" sz="1800" dirty="0" smtClean="0"/>
              <a:t>(f)  Overload</a:t>
            </a:r>
          </a:p>
          <a:p>
            <a:pPr>
              <a:buNone/>
            </a:pPr>
            <a:r>
              <a:rPr lang="en-US" sz="1800" dirty="0" smtClean="0"/>
              <a:t>(g)  Collision, including unplanned contact between the load, crane and/or other  objects.</a:t>
            </a:r>
          </a:p>
          <a:p>
            <a:endParaRPr lang="en-US" dirty="0" smtClean="0"/>
          </a:p>
        </p:txBody>
      </p:sp>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Lifting and Handling (L&amp;H) Accident Reporting</a:t>
            </a:r>
            <a:endParaRPr lang="en-US" dirty="0"/>
          </a:p>
        </p:txBody>
      </p:sp>
      <p:sp>
        <p:nvSpPr>
          <p:cNvPr id="3" name="Content Placeholder 2"/>
          <p:cNvSpPr>
            <a:spLocks noGrp="1"/>
          </p:cNvSpPr>
          <p:nvPr>
            <p:ph idx="1"/>
          </p:nvPr>
        </p:nvSpPr>
        <p:spPr/>
        <p:txBody>
          <a:bodyPr/>
          <a:lstStyle/>
          <a:p>
            <a:r>
              <a:rPr lang="en-US" dirty="0" smtClean="0"/>
              <a:t>In the event of a L&amp;H accident, as a contractor you </a:t>
            </a:r>
            <a:r>
              <a:rPr lang="en-US" b="1" u="sng" dirty="0" smtClean="0"/>
              <a:t>must</a:t>
            </a:r>
            <a:r>
              <a:rPr lang="en-US" dirty="0" smtClean="0"/>
              <a:t>:</a:t>
            </a:r>
          </a:p>
          <a:p>
            <a:pPr lvl="1"/>
            <a:r>
              <a:rPr lang="en-US" dirty="0" smtClean="0"/>
              <a:t>Stop work immediately and secure the site! Do not alter the scene of the accident unless it is necessary for the safety of personnel or property!!!!</a:t>
            </a:r>
          </a:p>
          <a:p>
            <a:pPr lvl="1"/>
            <a:r>
              <a:rPr lang="en-US" dirty="0" smtClean="0"/>
              <a:t>Call *911 (from Shipyard phones) or 380-2222 (from cell phones) for emergency assistance, if needed.  </a:t>
            </a:r>
          </a:p>
          <a:p>
            <a:pPr lvl="1"/>
            <a:r>
              <a:rPr lang="en-US" dirty="0" smtClean="0"/>
              <a:t>Call 688-9888 to report the accident to the Facilities Service Desk.  The Facilities Service Desk will notify the Newport News Crane Accident Response Team. </a:t>
            </a:r>
          </a:p>
          <a:p>
            <a:pPr lvl="1"/>
            <a:r>
              <a:rPr lang="en-US" dirty="0" smtClean="0"/>
              <a:t>Keep all persons not involved with the accident away from the area.  Make sure that anyone who was involved or has knowledge of the accident remains near the area. </a:t>
            </a:r>
          </a:p>
          <a:p>
            <a:pPr lvl="2"/>
            <a:r>
              <a:rPr lang="en-US" dirty="0" smtClean="0"/>
              <a:t>Involved personnel must remain on-site until released by the Crane Accident Response Team, even if it means working past the end of their shift.  </a:t>
            </a:r>
          </a:p>
          <a:p>
            <a:pPr lvl="1"/>
            <a:r>
              <a:rPr lang="en-US" dirty="0" smtClean="0"/>
              <a:t>Wait for the Crane Accident Response Team to arrive.  </a:t>
            </a:r>
          </a:p>
          <a:p>
            <a:pPr lvl="1"/>
            <a:endParaRPr lang="en-US" dirty="0" smtClean="0"/>
          </a:p>
          <a:p>
            <a:pPr lvl="2"/>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dirty="0"/>
          </a:p>
        </p:txBody>
      </p:sp>
      <p:sp>
        <p:nvSpPr>
          <p:cNvPr id="5" name="Rectangle 4"/>
          <p:cNvSpPr/>
          <p:nvPr/>
        </p:nvSpPr>
        <p:spPr>
          <a:xfrm>
            <a:off x="1067937" y="5751394"/>
            <a:ext cx="7161663" cy="814461"/>
          </a:xfrm>
          <a:prstGeom prst="rect">
            <a:avLst/>
          </a:prstGeom>
          <a:solidFill>
            <a:srgbClr val="FFFF00"/>
          </a:solidFill>
          <a:ln>
            <a:solidFill>
              <a:schemeClr val="tx1"/>
            </a:solidFill>
          </a:ln>
        </p:spPr>
        <p:txBody>
          <a:bodyPr wrap="square" lIns="86493" tIns="43247" rIns="86493" bIns="43247">
            <a:spAutoFit/>
          </a:bodyPr>
          <a:lstStyle/>
          <a:p>
            <a:pPr algn="ctr">
              <a:lnSpc>
                <a:spcPct val="105000"/>
              </a:lnSpc>
              <a:spcAft>
                <a:spcPts val="568"/>
              </a:spcAft>
            </a:pPr>
            <a:r>
              <a:rPr lang="en-US" sz="1500" dirty="0" smtClean="0">
                <a:latin typeface="+mj-lt"/>
              </a:rPr>
              <a:t>Remember</a:t>
            </a:r>
            <a:r>
              <a:rPr lang="en-US" sz="1500" dirty="0">
                <a:latin typeface="+mj-lt"/>
              </a:rPr>
              <a:t>, </a:t>
            </a:r>
            <a:r>
              <a:rPr lang="en-US" sz="1500" dirty="0" smtClean="0">
                <a:latin typeface="+mj-lt"/>
              </a:rPr>
              <a:t>your </a:t>
            </a:r>
            <a:r>
              <a:rPr lang="en-US" sz="1500" dirty="0">
                <a:latin typeface="+mj-lt"/>
              </a:rPr>
              <a:t>responsibilities are not optional!  If you are questioning whether an accident has occurred, your next action should be to call it in and let the L&amp;H Accident Response </a:t>
            </a:r>
            <a:r>
              <a:rPr lang="en-US" sz="1500" dirty="0" smtClean="0">
                <a:latin typeface="+mj-lt"/>
              </a:rPr>
              <a:t>Team investigate the incident and make the determination!</a:t>
            </a:r>
            <a:endParaRPr lang="en-US" sz="15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a:xfrm>
            <a:off x="228599" y="76200"/>
            <a:ext cx="7591097" cy="838200"/>
          </a:xfrm>
        </p:spPr>
        <p:txBody>
          <a:bodyPr/>
          <a:lstStyle/>
          <a:p>
            <a:pPr eaLnBrk="1" hangingPunct="1"/>
            <a:r>
              <a:rPr lang="en-US" dirty="0" smtClean="0"/>
              <a:t>NNS Standard Construction Time-and-Material Ticket</a:t>
            </a:r>
            <a:endParaRPr lang="en-US" sz="1800" dirty="0" smtClean="0"/>
          </a:p>
        </p:txBody>
      </p:sp>
      <p:sp>
        <p:nvSpPr>
          <p:cNvPr id="7" name="Slide Number Placeholder 6"/>
          <p:cNvSpPr>
            <a:spLocks noGrp="1"/>
          </p:cNvSpPr>
          <p:nvPr>
            <p:ph type="sldNum" sz="quarter" idx="11"/>
          </p:nvPr>
        </p:nvSpPr>
        <p:spPr/>
        <p:txBody>
          <a:bodyPr/>
          <a:lstStyle/>
          <a:p>
            <a:fld id="{F6EFC63E-F8D9-44BB-A462-AC735E845F95}" type="slidenum">
              <a:rPr lang="en-US" smtClean="0"/>
              <a:pPr/>
              <a:t>15</a:t>
            </a:fld>
            <a:endParaRPr lang="en-US" dirty="0"/>
          </a:p>
        </p:txBody>
      </p:sp>
      <p:graphicFrame>
        <p:nvGraphicFramePr>
          <p:cNvPr id="1026" name="Object 2"/>
          <p:cNvGraphicFramePr>
            <a:graphicFrameLocks noChangeAspect="1"/>
          </p:cNvGraphicFramePr>
          <p:nvPr/>
        </p:nvGraphicFramePr>
        <p:xfrm>
          <a:off x="4591052" y="1137993"/>
          <a:ext cx="4331284" cy="5605707"/>
        </p:xfrm>
        <a:graphic>
          <a:graphicData uri="http://schemas.openxmlformats.org/presentationml/2006/ole">
            <p:oleObj spid="_x0000_s1026" name="Acrobat Document" r:id="rId4" imgW="7767000" imgH="10060560" progId="AcroExch.Document.7">
              <p:embed/>
            </p:oleObj>
          </a:graphicData>
        </a:graphic>
      </p:graphicFrame>
      <p:sp>
        <p:nvSpPr>
          <p:cNvPr id="8" name="TextBox 7"/>
          <p:cNvSpPr txBox="1"/>
          <p:nvPr/>
        </p:nvSpPr>
        <p:spPr>
          <a:xfrm>
            <a:off x="295275" y="1314450"/>
            <a:ext cx="3981450" cy="4770537"/>
          </a:xfrm>
          <a:prstGeom prst="rect">
            <a:avLst/>
          </a:prstGeom>
          <a:noFill/>
        </p:spPr>
        <p:txBody>
          <a:bodyPr wrap="square" rtlCol="0">
            <a:spAutoFit/>
          </a:bodyPr>
          <a:lstStyle/>
          <a:p>
            <a:pPr>
              <a:buFont typeface="Arial" pitchFamily="34" charset="0"/>
              <a:buChar char="•"/>
            </a:pPr>
            <a:r>
              <a:rPr lang="en-US" sz="1600" dirty="0" smtClean="0">
                <a:latin typeface="Arial" pitchFamily="34" charset="0"/>
                <a:cs typeface="Arial" pitchFamily="34" charset="0"/>
              </a:rPr>
              <a:t>The use of the NNS Standard  Construction Time-and-Material Ticket </a:t>
            </a:r>
            <a:r>
              <a:rPr lang="en-US" sz="1600" dirty="0" smtClean="0"/>
              <a:t>(F-040-7) </a:t>
            </a:r>
            <a:r>
              <a:rPr lang="en-US" sz="1600" dirty="0" smtClean="0">
                <a:latin typeface="Arial" pitchFamily="34" charset="0"/>
                <a:cs typeface="Arial" pitchFamily="34" charset="0"/>
              </a:rPr>
              <a:t>will be mandatory starting </a:t>
            </a:r>
            <a:r>
              <a:rPr lang="en-US" sz="1600" dirty="0" smtClean="0"/>
              <a:t>January 15, 2014</a:t>
            </a:r>
            <a:r>
              <a:rPr lang="en-US" sz="1600" dirty="0" smtClean="0">
                <a:latin typeface="Arial" pitchFamily="34" charset="0"/>
                <a:cs typeface="Arial" pitchFamily="34" charset="0"/>
              </a:rPr>
              <a:t>.</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A fully completed T&amp;M ticket shall be submitted daily to the NNS Field Engineer. </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A blank Microsoft Excel 2007 formatted version will be provided to the Contractor by the coordinators. </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All fields must be completed prior to submittal to NNS. </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All subcontractor and purchased material back-up must be attached to the T&amp;M ticket. </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6200"/>
            <a:ext cx="7843345" cy="838200"/>
          </a:xfrm>
        </p:spPr>
        <p:txBody>
          <a:bodyPr/>
          <a:lstStyle/>
          <a:p>
            <a:r>
              <a:rPr lang="en-US" dirty="0" smtClean="0"/>
              <a:t>NNS Standard Engineering Time-and-Material Ticket</a:t>
            </a:r>
            <a:endParaRPr lang="en-US" dirty="0"/>
          </a:p>
        </p:txBody>
      </p:sp>
      <p:sp>
        <p:nvSpPr>
          <p:cNvPr id="3" name="Content Placeholder 2"/>
          <p:cNvSpPr>
            <a:spLocks noGrp="1"/>
          </p:cNvSpPr>
          <p:nvPr>
            <p:ph idx="1"/>
          </p:nvPr>
        </p:nvSpPr>
        <p:spPr>
          <a:xfrm>
            <a:off x="304800" y="1182414"/>
            <a:ext cx="4566745" cy="5108027"/>
          </a:xfrm>
        </p:spPr>
        <p:txBody>
          <a:bodyPr>
            <a:normAutofit fontScale="92500" lnSpcReduction="20000"/>
          </a:bodyPr>
          <a:lstStyle/>
          <a:p>
            <a:pPr>
              <a:buFont typeface="Arial" pitchFamily="34" charset="0"/>
              <a:buChar char="•"/>
            </a:pPr>
            <a:r>
              <a:rPr lang="en-US" dirty="0" smtClean="0"/>
              <a:t>The use of the NNS Standard Engineering Time-and-Material Ticket (F-040-10) will be mandatory starting January 15, 2014.</a:t>
            </a:r>
          </a:p>
          <a:p>
            <a:pPr>
              <a:buFont typeface="Arial" pitchFamily="34" charset="0"/>
              <a:buChar char="•"/>
            </a:pPr>
            <a:r>
              <a:rPr lang="en-US" dirty="0" smtClean="0"/>
              <a:t>A fully completed T&amp;M ticket shall be submitted weekly to the NNS Engineering representative. </a:t>
            </a:r>
          </a:p>
          <a:p>
            <a:pPr>
              <a:buFont typeface="Arial" pitchFamily="34" charset="0"/>
              <a:buChar char="•"/>
            </a:pPr>
            <a:r>
              <a:rPr lang="en-US" dirty="0" smtClean="0"/>
              <a:t>A blank Microsoft Excel 2007 formatted version will be provided to the Engineering Service Provider.</a:t>
            </a:r>
          </a:p>
          <a:p>
            <a:pPr>
              <a:buFont typeface="Arial" pitchFamily="34" charset="0"/>
              <a:buChar char="•"/>
            </a:pPr>
            <a:r>
              <a:rPr lang="en-US" dirty="0" smtClean="0"/>
              <a:t>All fields must be completed prior to submittal to NNS. </a:t>
            </a:r>
          </a:p>
          <a:p>
            <a:pPr>
              <a:buFont typeface="Arial" pitchFamily="34" charset="0"/>
              <a:buChar char="•"/>
            </a:pPr>
            <a:r>
              <a:rPr lang="en-US" dirty="0" smtClean="0"/>
              <a:t>All subcontractor and purchased material back-up must be attached to the T&amp;M ticket. </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16</a:t>
            </a:fld>
            <a:endParaRPr lang="en-US" dirty="0"/>
          </a:p>
        </p:txBody>
      </p:sp>
      <p:graphicFrame>
        <p:nvGraphicFramePr>
          <p:cNvPr id="6" name="Table 5"/>
          <p:cNvGraphicFramePr>
            <a:graphicFrameLocks noGrp="1"/>
          </p:cNvGraphicFramePr>
          <p:nvPr/>
        </p:nvGraphicFramePr>
        <p:xfrm>
          <a:off x="4808483" y="1066394"/>
          <a:ext cx="4146331" cy="5738778"/>
        </p:xfrm>
        <a:graphic>
          <a:graphicData uri="http://schemas.openxmlformats.org/drawingml/2006/table">
            <a:tbl>
              <a:tblPr/>
              <a:tblGrid>
                <a:gridCol w="250552"/>
                <a:gridCol w="290273"/>
                <a:gridCol w="476660"/>
                <a:gridCol w="250552"/>
                <a:gridCol w="250552"/>
                <a:gridCol w="314718"/>
                <a:gridCol w="314718"/>
                <a:gridCol w="314718"/>
                <a:gridCol w="314718"/>
                <a:gridCol w="314718"/>
                <a:gridCol w="314718"/>
                <a:gridCol w="336106"/>
                <a:gridCol w="65184"/>
                <a:gridCol w="338144"/>
              </a:tblGrid>
              <a:tr h="175762">
                <a:tc gridSpan="7">
                  <a:txBody>
                    <a:bodyPr/>
                    <a:lstStyle/>
                    <a:p>
                      <a:pPr algn="l" fontAlgn="ctr"/>
                      <a:r>
                        <a:rPr lang="en-US" sz="400" b="1" i="0" u="none" strike="noStrike" dirty="0">
                          <a:solidFill>
                            <a:srgbClr val="000000"/>
                          </a:solidFill>
                          <a:latin typeface="Calibri"/>
                        </a:rPr>
                        <a:t>ENGINEERING SERVICES TIME AND MATERIAL WEEKLY TICKET</a:t>
                      </a:r>
                      <a:br>
                        <a:rPr lang="en-US" sz="400" b="1" i="0" u="none" strike="noStrike" dirty="0">
                          <a:solidFill>
                            <a:srgbClr val="000000"/>
                          </a:solidFill>
                          <a:latin typeface="Calibri"/>
                        </a:rPr>
                      </a:br>
                      <a:r>
                        <a:rPr lang="en-US" sz="400" b="0" i="0" u="none" strike="noStrike" dirty="0">
                          <a:solidFill>
                            <a:srgbClr val="000000"/>
                          </a:solidFill>
                          <a:latin typeface="Calibri"/>
                        </a:rPr>
                        <a:t>Newport News Shipbuilding (NNS) - A Division of Huntington Ingalls Industries</a:t>
                      </a:r>
                      <a:r>
                        <a:rPr lang="en-US" sz="400" b="1" i="0" u="none" strike="noStrike" dirty="0">
                          <a:solidFill>
                            <a:srgbClr val="000000"/>
                          </a:solidFill>
                          <a:latin typeface="Calibri"/>
                        </a:rPr>
                        <a:t/>
                      </a:r>
                      <a:br>
                        <a:rPr lang="en-US" sz="400" b="1" i="0" u="none" strike="noStrike" dirty="0">
                          <a:solidFill>
                            <a:srgbClr val="000000"/>
                          </a:solidFill>
                          <a:latin typeface="Calibri"/>
                        </a:rPr>
                      </a:br>
                      <a:endParaRPr lang="en-US" sz="400" b="1" i="0" u="none" strike="noStrike" dirty="0">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400" b="1" i="0" u="none" strike="noStrike">
                          <a:solidFill>
                            <a:srgbClr val="000000"/>
                          </a:solidFill>
                          <a:latin typeface="Calibri"/>
                        </a:rPr>
                        <a:t>Project Title</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algn="ct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10">
                  <a:txBody>
                    <a:bodyPr/>
                    <a:lstStyle/>
                    <a:p>
                      <a:pPr algn="ctr" fontAlgn="ctr"/>
                      <a:r>
                        <a:rPr lang="en-US" sz="400" b="1" i="1" u="none" strike="noStrike">
                          <a:solidFill>
                            <a:srgbClr val="000000"/>
                          </a:solidFill>
                          <a:latin typeface="Calibri"/>
                        </a:rPr>
                        <a:t>THIS SHEET SHALL BE COMPLETED AND SUBMITTED TO NNS Weekly</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solidFill>
                            <a:srgbClr val="000000"/>
                          </a:solidFill>
                          <a:latin typeface="Calibri"/>
                        </a:rPr>
                        <a:t>Period</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11/18/2013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Calibri"/>
                        </a:rPr>
                        <a:t>-</a:t>
                      </a:r>
                    </a:p>
                  </a:txBody>
                  <a:tcPr marL="1938" marR="1938" marT="1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1" u="none" strike="noStrike">
                          <a:solidFill>
                            <a:srgbClr val="000000"/>
                          </a:solidFill>
                          <a:latin typeface="Calibri"/>
                        </a:rPr>
                        <a:t>11/24/2013</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2">
                  <a:txBody>
                    <a:bodyPr/>
                    <a:lstStyle/>
                    <a:p>
                      <a:pPr algn="l" fontAlgn="ctr"/>
                      <a:r>
                        <a:rPr lang="en-US" sz="400" b="1" i="0" u="none" strike="noStrike">
                          <a:solidFill>
                            <a:srgbClr val="000000"/>
                          </a:solidFill>
                          <a:latin typeface="Calibri"/>
                        </a:rPr>
                        <a:t>Vendor Job ID</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000000"/>
                          </a:solidFill>
                          <a:latin typeface="Calibri"/>
                        </a:rPr>
                        <a:t>PO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solidFill>
                            <a:srgbClr val="000000"/>
                          </a:solidFill>
                          <a:latin typeface="Calibri"/>
                        </a:rPr>
                        <a:t>PO Item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latin typeface="Calibri"/>
                        </a:rPr>
                        <a:t>Buyer's Representative</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2">
                  <a:txBody>
                    <a:bodyPr/>
                    <a:lstStyle/>
                    <a:p>
                      <a:pPr algn="l" fontAlgn="ctr"/>
                      <a:r>
                        <a:rPr lang="en-US" sz="400" b="1" i="0" u="none" strike="noStrike">
                          <a:solidFill>
                            <a:srgbClr val="000000"/>
                          </a:solidFill>
                          <a:latin typeface="Calibri"/>
                        </a:rPr>
                        <a:t>Contractor Name:</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ctr"/>
                      <a:r>
                        <a:rPr lang="en-US" sz="400" b="0" i="0" u="none" strike="noStrike">
                          <a:solidFill>
                            <a:srgbClr val="000000"/>
                          </a:solidFill>
                          <a:latin typeface="Calibri"/>
                        </a:rPr>
                        <a:t>AAA Services</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400" b="1" i="0" u="none" strike="noStrike">
                          <a:solidFill>
                            <a:srgbClr val="000000"/>
                          </a:solidFill>
                          <a:latin typeface="Calibri"/>
                        </a:rPr>
                        <a:t>Notification</a:t>
                      </a:r>
                    </a:p>
                  </a:txBody>
                  <a:tcPr marL="1938" marR="1938" marT="1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400" b="0" i="0" u="none" strike="noStrike">
                          <a:solidFill>
                            <a:srgbClr val="000000"/>
                          </a:solidFill>
                          <a:latin typeface="Calibri"/>
                        </a:rPr>
                        <a:t>0</a:t>
                      </a:r>
                    </a:p>
                  </a:txBody>
                  <a:tcPr marL="1938" marR="1938" marT="1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400" b="1" i="0" u="none" strike="noStrike">
                          <a:solidFill>
                            <a:srgbClr val="000000"/>
                          </a:solidFill>
                          <a:latin typeface="Calibri"/>
                        </a:rPr>
                        <a:t>Work Order</a:t>
                      </a:r>
                    </a:p>
                  </a:txBody>
                  <a:tcPr marL="1938" marR="1938" marT="1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400" b="0" i="0" u="none" strike="noStrike">
                          <a:solidFill>
                            <a:srgbClr val="000000"/>
                          </a:solidFill>
                          <a:latin typeface="Calibri"/>
                        </a:rPr>
                        <a:t>0</a:t>
                      </a:r>
                    </a:p>
                  </a:txBody>
                  <a:tcPr marL="1938" marR="1938" marT="1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latin typeface="Calibri"/>
                        </a:rPr>
                        <a:t> </a:t>
                      </a:r>
                    </a:p>
                  </a:txBody>
                  <a:tcPr marL="1938" marR="1938" marT="1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t"/>
                      <a:r>
                        <a:rPr lang="en-US" sz="400" b="1" i="0" u="none" strike="noStrike">
                          <a:solidFill>
                            <a:srgbClr val="000000"/>
                          </a:solidFill>
                          <a:latin typeface="Calibri"/>
                        </a:rPr>
                        <a:t>   Sheet #</a:t>
                      </a:r>
                    </a:p>
                  </a:txBody>
                  <a:tcPr marL="1938" marR="1938" marT="1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400" b="0" i="0" u="none" strike="noStrike">
                          <a:solidFill>
                            <a:srgbClr val="000000"/>
                          </a:solidFill>
                          <a:latin typeface="Calibri"/>
                        </a:rPr>
                        <a:t>Sheet1</a:t>
                      </a:r>
                    </a:p>
                  </a:txBody>
                  <a:tcPr marL="1938" marR="1938" marT="1938"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59816">
                <a:tc gridSpan="2">
                  <a:txBody>
                    <a:bodyPr/>
                    <a:lstStyle/>
                    <a:p>
                      <a:pPr algn="l" fontAlgn="ctr"/>
                      <a:r>
                        <a:rPr lang="en-US" sz="400" b="1" i="0" u="none" strike="noStrike">
                          <a:solidFill>
                            <a:srgbClr val="000000"/>
                          </a:solidFill>
                          <a:latin typeface="Calibri"/>
                        </a:rPr>
                        <a:t>Contractor Address:</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ctr"/>
                      <a:r>
                        <a:rPr lang="en-US" sz="400" b="0" i="0" u="none" strike="noStrike">
                          <a:solidFill>
                            <a:srgbClr val="000000"/>
                          </a:solidFill>
                          <a:latin typeface="Calibri"/>
                        </a:rPr>
                        <a:t>123 Somewhere Street, Somewhere, Va. 233333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3" gridSpan="6">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400" b="0" i="0" u="none" strike="noStrike">
                          <a:solidFill>
                            <a:srgbClr val="000000"/>
                          </a:solidFill>
                          <a:latin typeface="Calibri"/>
                        </a:rPr>
                        <a:t> </a:t>
                      </a:r>
                    </a:p>
                  </a:txBody>
                  <a:tcPr marL="1938" marR="1938" marT="1938"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816">
                <a:tc gridSpan="2">
                  <a:txBody>
                    <a:bodyPr/>
                    <a:lstStyle/>
                    <a:p>
                      <a:pPr algn="l" fontAlgn="ctr"/>
                      <a:r>
                        <a:rPr lang="en-US" sz="400" b="1" i="0" u="none" strike="noStrike">
                          <a:solidFill>
                            <a:srgbClr val="000000"/>
                          </a:solidFill>
                          <a:latin typeface="Calibri"/>
                        </a:rPr>
                        <a:t>Contractor Phone:</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ctr"/>
                      <a:r>
                        <a:rPr lang="en-US" sz="400" b="0" i="0" u="none" strike="noStrike">
                          <a:solidFill>
                            <a:srgbClr val="000000"/>
                          </a:solidFill>
                          <a:latin typeface="Calibri"/>
                        </a:rPr>
                        <a:t>Off - 757-555-5555</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59816">
                <a:tc gridSpan="2">
                  <a:txBody>
                    <a:bodyPr/>
                    <a:lstStyle/>
                    <a:p>
                      <a:pPr algn="l" fontAlgn="ctr"/>
                      <a:r>
                        <a:rPr lang="en-US" sz="400" b="1" i="0" u="none" strike="noStrike">
                          <a:solidFill>
                            <a:srgbClr val="000000"/>
                          </a:solidFill>
                          <a:latin typeface="Calibri"/>
                        </a:rPr>
                        <a:t>Contractor Fax:</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ctr"/>
                      <a:r>
                        <a:rPr lang="en-US" sz="400" b="0" i="0" u="none" strike="noStrike">
                          <a:solidFill>
                            <a:srgbClr val="000000"/>
                          </a:solidFill>
                          <a:latin typeface="Calibri"/>
                        </a:rPr>
                        <a:t>Fax - 757-555-6666</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gridSpan="2">
                  <a:txBody>
                    <a:bodyPr/>
                    <a:lstStyle/>
                    <a:p>
                      <a:pPr algn="ctr" fontAlgn="ctr"/>
                      <a:r>
                        <a:rPr lang="en-US" sz="400" b="1" i="0" u="none" strike="noStrike">
                          <a:solidFill>
                            <a:srgbClr val="000000"/>
                          </a:solidFill>
                          <a:latin typeface="Calibri"/>
                        </a:rPr>
                        <a:t>Daily Work Description:</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Monday, November 18,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rowSpan="6" gridSpan="2">
                  <a:txBody>
                    <a:bodyPr/>
                    <a:lstStyle/>
                    <a:p>
                      <a:pPr algn="ctr" fontAlgn="ctr"/>
                      <a:r>
                        <a:rPr lang="en-US" sz="400" b="0" i="0" u="none" strike="noStrike" dirty="0">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6" hMerge="1">
                  <a:txBody>
                    <a:bodyPr/>
                    <a:lstStyle/>
                    <a:p>
                      <a:endParaRPr lang="en-US"/>
                    </a:p>
                  </a:txBody>
                  <a:tcPr/>
                </a:tc>
                <a:tc gridSpan="2">
                  <a:txBody>
                    <a:bodyPr/>
                    <a:lstStyle/>
                    <a:p>
                      <a:pPr algn="ctr" fontAlgn="ctr"/>
                      <a:r>
                        <a:rPr lang="en-US" sz="400" b="0" i="0" u="none" strike="noStrike">
                          <a:solidFill>
                            <a:srgbClr val="000000"/>
                          </a:solidFill>
                          <a:latin typeface="Calibri"/>
                        </a:rPr>
                        <a:t>Tuesday, November 19,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dirty="0">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gridSpan="2" vMerge="1">
                  <a:txBody>
                    <a:bodyPr/>
                    <a:lstStyle/>
                    <a:p>
                      <a:endParaRPr lang="en-US"/>
                    </a:p>
                  </a:txBody>
                  <a:tcPr/>
                </a:tc>
                <a:tc hMerge="1" vMerge="1">
                  <a:txBody>
                    <a:bodyPr/>
                    <a:lstStyle/>
                    <a:p>
                      <a:endParaRPr lang="en-US"/>
                    </a:p>
                  </a:txBody>
                  <a:tcPr/>
                </a:tc>
                <a:tc gridSpan="2">
                  <a:txBody>
                    <a:bodyPr/>
                    <a:lstStyle/>
                    <a:p>
                      <a:pPr algn="ctr" fontAlgn="ctr"/>
                      <a:r>
                        <a:rPr lang="en-US" sz="400" b="0" i="0" u="none" strike="noStrike">
                          <a:solidFill>
                            <a:srgbClr val="000000"/>
                          </a:solidFill>
                          <a:latin typeface="Calibri"/>
                        </a:rPr>
                        <a:t>Wednesday, November 20,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gridSpan="2" vMerge="1">
                  <a:txBody>
                    <a:bodyPr/>
                    <a:lstStyle/>
                    <a:p>
                      <a:endParaRPr lang="en-US"/>
                    </a:p>
                  </a:txBody>
                  <a:tcPr/>
                </a:tc>
                <a:tc hMerge="1" vMerge="1">
                  <a:txBody>
                    <a:bodyPr/>
                    <a:lstStyle/>
                    <a:p>
                      <a:endParaRPr lang="en-US"/>
                    </a:p>
                  </a:txBody>
                  <a:tcPr/>
                </a:tc>
                <a:tc gridSpan="2">
                  <a:txBody>
                    <a:bodyPr/>
                    <a:lstStyle/>
                    <a:p>
                      <a:pPr algn="ctr" fontAlgn="ctr"/>
                      <a:r>
                        <a:rPr lang="en-US" sz="400" b="0" i="0" u="none" strike="noStrike">
                          <a:solidFill>
                            <a:srgbClr val="000000"/>
                          </a:solidFill>
                          <a:latin typeface="Calibri"/>
                        </a:rPr>
                        <a:t>Thursday, November 21,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gridSpan="2" vMerge="1">
                  <a:txBody>
                    <a:bodyPr/>
                    <a:lstStyle/>
                    <a:p>
                      <a:endParaRPr lang="en-US"/>
                    </a:p>
                  </a:txBody>
                  <a:tcPr/>
                </a:tc>
                <a:tc hMerge="1" vMerge="1">
                  <a:txBody>
                    <a:bodyPr/>
                    <a:lstStyle/>
                    <a:p>
                      <a:endParaRPr lang="en-US"/>
                    </a:p>
                  </a:txBody>
                  <a:tcPr/>
                </a:tc>
                <a:tc gridSpan="2">
                  <a:txBody>
                    <a:bodyPr/>
                    <a:lstStyle/>
                    <a:p>
                      <a:pPr algn="ctr" fontAlgn="ctr"/>
                      <a:r>
                        <a:rPr lang="en-US" sz="400" b="0" i="0" u="none" strike="noStrike">
                          <a:solidFill>
                            <a:srgbClr val="000000"/>
                          </a:solidFill>
                          <a:latin typeface="Calibri"/>
                        </a:rPr>
                        <a:t>Friday, November 22,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gridSpan="2" vMerge="1">
                  <a:txBody>
                    <a:bodyPr/>
                    <a:lstStyle/>
                    <a:p>
                      <a:endParaRPr lang="en-US"/>
                    </a:p>
                  </a:txBody>
                  <a:tcPr/>
                </a:tc>
                <a:tc hMerge="1" vMerge="1">
                  <a:txBody>
                    <a:bodyPr/>
                    <a:lstStyle/>
                    <a:p>
                      <a:endParaRPr lang="en-US"/>
                    </a:p>
                  </a:txBody>
                  <a:tcPr/>
                </a:tc>
                <a:tc gridSpan="2">
                  <a:txBody>
                    <a:bodyPr/>
                    <a:lstStyle/>
                    <a:p>
                      <a:pPr algn="ctr" fontAlgn="ctr"/>
                      <a:r>
                        <a:rPr lang="en-US" sz="400" b="0" i="0" u="none" strike="noStrike">
                          <a:solidFill>
                            <a:srgbClr val="000000"/>
                          </a:solidFill>
                          <a:latin typeface="Calibri"/>
                        </a:rPr>
                        <a:t>Saturday, November 23,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146472">
                <a:tc gridSpan="2" vMerge="1">
                  <a:txBody>
                    <a:bodyPr/>
                    <a:lstStyle/>
                    <a:p>
                      <a:endParaRPr lang="en-US"/>
                    </a:p>
                  </a:txBody>
                  <a:tcPr/>
                </a:tc>
                <a:tc hMerge="1" vMerge="1">
                  <a:txBody>
                    <a:bodyPr/>
                    <a:lstStyle/>
                    <a:p>
                      <a:endParaRPr lang="en-US"/>
                    </a:p>
                  </a:txBody>
                  <a:tcPr/>
                </a:tc>
                <a:tc gridSpan="2">
                  <a:txBody>
                    <a:bodyPr/>
                    <a:lstStyle/>
                    <a:p>
                      <a:pPr algn="ctr" fontAlgn="ctr"/>
                      <a:r>
                        <a:rPr lang="en-US" sz="400" b="0" i="0" u="none" strike="noStrike">
                          <a:solidFill>
                            <a:srgbClr val="000000"/>
                          </a:solidFill>
                          <a:latin typeface="Calibri"/>
                        </a:rPr>
                        <a:t>Sunday, November 24, 2013</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8">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400" b="0" i="0" u="none" strike="noStrike">
                        <a:solidFill>
                          <a:srgbClr val="000000"/>
                        </a:solidFill>
                        <a:latin typeface="Calibri"/>
                      </a:endParaRPr>
                    </a:p>
                  </a:txBody>
                  <a:tcPr marL="1938" marR="1938" marT="19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a:noFill/>
                    </a:lnB>
                  </a:tcPr>
                </a:tc>
              </a:tr>
              <a:tr h="59816">
                <a:tc gridSpan="4">
                  <a:txBody>
                    <a:bodyPr/>
                    <a:lstStyle/>
                    <a:p>
                      <a:pPr algn="l" fontAlgn="ctr"/>
                      <a:r>
                        <a:rPr lang="en-US" sz="400" b="1" i="0" u="none" strike="noStrike">
                          <a:solidFill>
                            <a:srgbClr val="000000"/>
                          </a:solidFill>
                          <a:latin typeface="Calibri"/>
                        </a:rPr>
                        <a:t>LABOR</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Mon</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Tue</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Wed</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Thu</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Fri</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Sat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Sun</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400" b="0" i="0" u="none" strike="noStrike">
                          <a:solidFill>
                            <a:srgbClr val="000000"/>
                          </a:solidFill>
                          <a:latin typeface="Calibri"/>
                        </a:rPr>
                        <a:t>Total</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3">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rgbClr val="000000"/>
                      </a:solidFill>
                      <a:prstDash val="solid"/>
                      <a:round/>
                      <a:headEnd type="none" w="med" len="med"/>
                      <a:tailEnd type="none" w="med" len="med"/>
                    </a:lnL>
                    <a:lnR>
                      <a:noFill/>
                    </a:lnR>
                    <a:lnT>
                      <a:noFill/>
                    </a:lnT>
                    <a:lnB>
                      <a:noFill/>
                    </a:lnB>
                  </a:tcPr>
                </a:tc>
                <a:tc rowSpan="20">
                  <a:txBody>
                    <a:bodyPr/>
                    <a:lstStyle/>
                    <a:p>
                      <a:pPr algn="ctr"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816">
                <a:tc gridSpan="2">
                  <a:txBody>
                    <a:bodyPr/>
                    <a:lstStyle/>
                    <a:p>
                      <a:pPr algn="ctr" fontAlgn="ctr"/>
                      <a:r>
                        <a:rPr lang="en-US" sz="400" b="0" i="0" u="none" strike="noStrike">
                          <a:solidFill>
                            <a:srgbClr val="000000"/>
                          </a:solidFill>
                          <a:latin typeface="Calibri"/>
                        </a:rPr>
                        <a:t>Employee</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Classification</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Rate</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18-Nov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0" i="0" u="none" strike="noStrike">
                          <a:solidFill>
                            <a:srgbClr val="000000"/>
                          </a:solidFill>
                          <a:latin typeface="Calibri"/>
                        </a:rPr>
                        <a:t>19-Nov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0" i="0" u="none" strike="noStrike">
                          <a:solidFill>
                            <a:srgbClr val="000000"/>
                          </a:solidFill>
                          <a:latin typeface="Calibri"/>
                        </a:rPr>
                        <a:t>20-Nov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0" i="0" u="none" strike="noStrike">
                          <a:solidFill>
                            <a:srgbClr val="000000"/>
                          </a:solidFill>
                          <a:latin typeface="Calibri"/>
                        </a:rPr>
                        <a:t>21-Nov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0" i="0" u="none" strike="noStrike">
                          <a:solidFill>
                            <a:srgbClr val="000000"/>
                          </a:solidFill>
                          <a:latin typeface="Calibri"/>
                        </a:rPr>
                        <a:t>22-Nov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0" i="0" u="none" strike="noStrike">
                          <a:solidFill>
                            <a:srgbClr val="000000"/>
                          </a:solidFill>
                          <a:latin typeface="Calibri"/>
                        </a:rPr>
                        <a:t>23-Nov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0" i="0" u="none" strike="noStrike">
                          <a:solidFill>
                            <a:srgbClr val="000000"/>
                          </a:solidFill>
                          <a:latin typeface="Calibri"/>
                        </a:rPr>
                        <a:t>24-Nov</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rowSpan="3" gridSpan="7">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D8D8D8"/>
                      </a:fgClr>
                      <a:bgClr>
                        <a:srgbClr val="D8D8D8"/>
                      </a:bgClr>
                    </a:patt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a:txBody>
                    <a:bodyPr/>
                    <a:lstStyle/>
                    <a:p>
                      <a:pPr algn="r" fontAlgn="ctr"/>
                      <a:r>
                        <a:rPr lang="en-US" sz="400" b="0" i="0" u="none" strike="noStrike">
                          <a:solidFill>
                            <a:srgbClr val="000000"/>
                          </a:solidFill>
                          <a:latin typeface="Calibri"/>
                        </a:rPr>
                        <a:t>Subtotal</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r" fontAlgn="ctr"/>
                      <a:r>
                        <a:rPr lang="en-US" sz="400" b="0" i="0" u="none" strike="noStrike">
                          <a:solidFill>
                            <a:srgbClr val="000000"/>
                          </a:solidFill>
                          <a:latin typeface="Calibri"/>
                        </a:rPr>
                        <a:t>Labor Mark-up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r" fontAlgn="ctr"/>
                      <a:r>
                        <a:rPr lang="en-US" sz="400" b="0" i="0" u="none" strike="noStrike">
                          <a:solidFill>
                            <a:srgbClr val="000000"/>
                          </a:solidFill>
                          <a:latin typeface="Calibri"/>
                        </a:rPr>
                        <a:t>Total Labor</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816">
                <a:tc gridSpan="14">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11">
                  <a:txBody>
                    <a:bodyPr/>
                    <a:lstStyle/>
                    <a:p>
                      <a:pPr algn="l" fontAlgn="ctr"/>
                      <a:r>
                        <a:rPr lang="en-US" sz="400" b="1" i="0" u="none" strike="noStrike">
                          <a:solidFill>
                            <a:srgbClr val="000000"/>
                          </a:solidFill>
                          <a:latin typeface="Calibri"/>
                        </a:rPr>
                        <a:t>LODGING &amp; MEALS (Per GSA Rates) / Invoice or receipt must be attached to this sheet</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400" b="0" i="0" u="none" strike="noStrike">
                          <a:solidFill>
                            <a:srgbClr val="000000"/>
                          </a:solidFill>
                          <a:latin typeface="Calibri"/>
                        </a:rPr>
                        <a:t>Total</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rgbClr val="000000"/>
                      </a:solidFill>
                      <a:prstDash val="solid"/>
                      <a:round/>
                      <a:headEnd type="none" w="med" len="med"/>
                      <a:tailEnd type="none" w="med" len="med"/>
                    </a:lnL>
                    <a:lnR>
                      <a:noFill/>
                    </a:lnR>
                    <a:lnT>
                      <a:noFill/>
                    </a:lnT>
                    <a:lnB>
                      <a:noFill/>
                    </a:lnB>
                  </a:tcPr>
                </a:tc>
                <a:tc rowSpan="7">
                  <a:txBody>
                    <a:bodyPr/>
                    <a:lstStyle/>
                    <a:p>
                      <a:pPr algn="ctr"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816">
                <a:tc gridSpan="3">
                  <a:txBody>
                    <a:bodyPr/>
                    <a:lstStyle/>
                    <a:p>
                      <a:pPr algn="ctr" fontAlgn="ctr"/>
                      <a:r>
                        <a:rPr lang="en-US" sz="400" b="0" i="0" u="none" strike="noStrike">
                          <a:solidFill>
                            <a:srgbClr val="000000"/>
                          </a:solidFill>
                          <a:latin typeface="Calibri"/>
                        </a:rPr>
                        <a:t>Description</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Date(s)</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GSA Allowable Rate</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Actual Rate / Cost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Taxes</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9816">
                <a:tc gridSpan="3">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3">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3">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3">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3">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rowSpan="3" gridSpan="7">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D8D8D8"/>
                      </a:fgClr>
                      <a:bgClr>
                        <a:srgbClr val="D8D8D8"/>
                      </a:bgClr>
                    </a:patt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a:txBody>
                    <a:bodyPr/>
                    <a:lstStyle/>
                    <a:p>
                      <a:pPr algn="r" fontAlgn="ctr"/>
                      <a:r>
                        <a:rPr lang="en-US" sz="400" b="0" i="0" u="none" strike="noStrike">
                          <a:solidFill>
                            <a:srgbClr val="000000"/>
                          </a:solidFill>
                          <a:latin typeface="Calibri"/>
                        </a:rPr>
                        <a:t>Subtotal</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r" fontAlgn="ctr"/>
                      <a:r>
                        <a:rPr lang="en-US" sz="400" b="0" i="0" u="none" strike="noStrike">
                          <a:solidFill>
                            <a:srgbClr val="000000"/>
                          </a:solidFill>
                          <a:latin typeface="Calibri"/>
                        </a:rPr>
                        <a:t>Mark-up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r" fontAlgn="ctr"/>
                      <a:r>
                        <a:rPr lang="en-US" sz="400" b="0" i="0" u="none" strike="noStrike">
                          <a:solidFill>
                            <a:srgbClr val="000000"/>
                          </a:solidFill>
                          <a:latin typeface="Calibri"/>
                        </a:rPr>
                        <a:t>Total Lodging &amp; Meals</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816">
                <a:tc gridSpan="14">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12">
                  <a:txBody>
                    <a:bodyPr/>
                    <a:lstStyle/>
                    <a:p>
                      <a:pPr algn="l" fontAlgn="ctr"/>
                      <a:r>
                        <a:rPr lang="en-US" sz="400" b="1" i="0" u="none" strike="noStrike">
                          <a:solidFill>
                            <a:srgbClr val="000000"/>
                          </a:solidFill>
                          <a:latin typeface="Calibri"/>
                        </a:rPr>
                        <a:t>SUBCONTRACTORS</a:t>
                      </a:r>
                    </a:p>
                  </a:txBody>
                  <a:tcPr marL="1938" marR="1938" marT="19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8">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rgbClr val="000000"/>
                      </a:solidFill>
                      <a:prstDash val="solid"/>
                      <a:round/>
                      <a:headEnd type="none" w="med" len="med"/>
                      <a:tailEnd type="none" w="med" len="med"/>
                    </a:lnL>
                    <a:lnR>
                      <a:noFill/>
                    </a:lnR>
                    <a:lnT>
                      <a:noFill/>
                    </a:lnT>
                    <a:lnB>
                      <a:noFill/>
                    </a:lnB>
                  </a:tcPr>
                </a:tc>
                <a:tc rowSpan="5">
                  <a:txBody>
                    <a:bodyPr/>
                    <a:lstStyle/>
                    <a:p>
                      <a:pPr algn="ctr"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816">
                <a:tc gridSpan="4">
                  <a:txBody>
                    <a:bodyPr/>
                    <a:lstStyle/>
                    <a:p>
                      <a:pPr algn="ctr" fontAlgn="ctr"/>
                      <a:r>
                        <a:rPr lang="en-US" sz="400" b="0" i="0" u="none" strike="noStrike">
                          <a:solidFill>
                            <a:srgbClr val="000000"/>
                          </a:solidFill>
                          <a:latin typeface="Calibri"/>
                        </a:rPr>
                        <a:t>Vendor</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0" i="0" u="none" strike="noStrike">
                          <a:solidFill>
                            <a:srgbClr val="000000"/>
                          </a:solidFill>
                          <a:latin typeface="Calibri"/>
                        </a:rPr>
                        <a:t>Description</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Calibri"/>
                        </a:rPr>
                        <a:t>Invoice Number</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Total</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4">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4">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gridSpan="4">
                  <a:txBody>
                    <a:bodyPr/>
                    <a:lstStyle/>
                    <a:p>
                      <a:pPr algn="l"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rowSpan="3" gridSpan="7">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D8D8D8"/>
                      </a:fgClr>
                      <a:bgClr>
                        <a:srgbClr val="D8D8D8"/>
                      </a:bgClr>
                    </a:patt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a:txBody>
                    <a:bodyPr/>
                    <a:lstStyle/>
                    <a:p>
                      <a:pPr algn="r" fontAlgn="ctr"/>
                      <a:r>
                        <a:rPr lang="en-US" sz="400" b="0" i="0" u="none" strike="noStrike">
                          <a:solidFill>
                            <a:srgbClr val="000000"/>
                          </a:solidFill>
                          <a:latin typeface="Calibri"/>
                        </a:rPr>
                        <a:t>Subtotal</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r" fontAlgn="ctr"/>
                      <a:r>
                        <a:rPr lang="en-US" sz="400" b="0" i="0" u="none" strike="noStrike">
                          <a:solidFill>
                            <a:srgbClr val="000000"/>
                          </a:solidFill>
                          <a:latin typeface="Calibri"/>
                        </a:rPr>
                        <a:t>Mark-up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r" fontAlgn="ctr"/>
                      <a:r>
                        <a:rPr lang="en-US" sz="400" b="0" i="0" u="none" strike="noStrike">
                          <a:solidFill>
                            <a:srgbClr val="000000"/>
                          </a:solidFill>
                          <a:latin typeface="Calibri"/>
                        </a:rPr>
                        <a:t>Total Subcontractors</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816">
                <a:tc gridSpan="14">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6">
                  <a:txBody>
                    <a:bodyPr/>
                    <a:lstStyle/>
                    <a:p>
                      <a:pPr algn="ctr" fontAlgn="ctr"/>
                      <a:r>
                        <a:rPr lang="en-US" sz="400" b="1" i="0" u="none" strike="noStrike">
                          <a:solidFill>
                            <a:srgbClr val="000000"/>
                          </a:solidFill>
                          <a:latin typeface="Calibri"/>
                        </a:rPr>
                        <a:t>MATERIAL Fixed Price (Per PO / Outline Agreement)</a:t>
                      </a:r>
                    </a:p>
                  </a:txBody>
                  <a:tcPr marL="1938" marR="1938" marT="1938"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400" b="1" i="0" u="none" strike="noStrike">
                          <a:solidFill>
                            <a:srgbClr val="000000"/>
                          </a:solidFill>
                          <a:latin typeface="Calibri"/>
                        </a:rPr>
                        <a:t>MATERIALS PURCHASED (Invoice Required)</a:t>
                      </a:r>
                    </a:p>
                  </a:txBody>
                  <a:tcPr marL="1938" marR="1938" marT="1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11">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rgbClr val="000000"/>
                      </a:solidFill>
                      <a:prstDash val="solid"/>
                      <a:round/>
                      <a:headEnd type="none" w="med" len="med"/>
                      <a:tailEnd type="none" w="med" len="med"/>
                    </a:lnL>
                    <a:lnR>
                      <a:noFill/>
                    </a:lnR>
                    <a:lnT>
                      <a:noFill/>
                    </a:lnT>
                    <a:lnB>
                      <a:noFill/>
                    </a:lnB>
                  </a:tcPr>
                </a:tc>
                <a:tc rowSpan="8">
                  <a:txBody>
                    <a:bodyPr/>
                    <a:lstStyle/>
                    <a:p>
                      <a:pPr algn="ctr"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9816">
                <a:tc>
                  <a:txBody>
                    <a:bodyPr/>
                    <a:lstStyle/>
                    <a:p>
                      <a:pPr algn="ctr" fontAlgn="ctr"/>
                      <a:r>
                        <a:rPr lang="en-US" sz="400" b="0" i="0" u="none" strike="noStrike">
                          <a:solidFill>
                            <a:srgbClr val="000000"/>
                          </a:solidFill>
                          <a:latin typeface="Calibri"/>
                        </a:rPr>
                        <a:t>Quantity</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Unit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Description</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solidFill>
                            <a:srgbClr val="000000"/>
                          </a:solidFill>
                          <a:latin typeface="Calibri"/>
                        </a:rPr>
                        <a:t>Unit Price</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Total</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Vendor</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Description</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Invoice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Total</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1938" marR="1938" marT="19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solidFill>
                            <a:srgbClr val="000000"/>
                          </a:solidFill>
                          <a:latin typeface="Calibri"/>
                        </a:rPr>
                        <a:t>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9816">
                <a:tc rowSpan="3" gridSpan="7">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D8D8D8"/>
                      </a:fgClr>
                      <a:bgClr>
                        <a:srgbClr val="D8D8D8"/>
                      </a:bgClr>
                    </a:patt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a:txBody>
                    <a:bodyPr/>
                    <a:lstStyle/>
                    <a:p>
                      <a:pPr algn="r" fontAlgn="ctr"/>
                      <a:r>
                        <a:rPr lang="en-US" sz="400" b="0" i="0" u="none" strike="noStrike">
                          <a:solidFill>
                            <a:srgbClr val="000000"/>
                          </a:solidFill>
                          <a:latin typeface="Calibri"/>
                        </a:rPr>
                        <a:t>Inventory and Purchased Materials Subtotal</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r" fontAlgn="ctr"/>
                      <a:r>
                        <a:rPr lang="en-US" sz="400" b="0" i="0" u="none" strike="noStrike">
                          <a:solidFill>
                            <a:srgbClr val="000000"/>
                          </a:solidFill>
                          <a:latin typeface="Calibri"/>
                        </a:rPr>
                        <a:t>Mark-up (%)</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r" fontAlgn="ctr"/>
                      <a:r>
                        <a:rPr lang="en-US" sz="400" b="0" i="0" u="none" strike="noStrike">
                          <a:solidFill>
                            <a:srgbClr val="000000"/>
                          </a:solidFill>
                          <a:latin typeface="Calibri"/>
                        </a:rPr>
                        <a:t>Total Material</a:t>
                      </a:r>
                    </a:p>
                  </a:txBody>
                  <a:tcPr marL="1938" marR="1938" marT="1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816">
                <a:tc gridSpan="14">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9">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solidFill>
                            <a:srgbClr val="000000"/>
                          </a:solidFill>
                          <a:latin typeface="Calibri"/>
                        </a:rPr>
                        <a:t>Previous Total</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rowSpan="3">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9816">
                <a:tc gridSpan="7">
                  <a:txBody>
                    <a:bodyPr/>
                    <a:lstStyle/>
                    <a:p>
                      <a:pPr algn="l" fontAlgn="ctr"/>
                      <a:r>
                        <a:rPr lang="en-US" sz="400" b="0" i="0" u="none" strike="noStrike">
                          <a:solidFill>
                            <a:srgbClr val="000000"/>
                          </a:solidFill>
                          <a:latin typeface="Calibri"/>
                        </a:rPr>
                        <a:t>Contractor Approval</a:t>
                      </a:r>
                    </a:p>
                  </a:txBody>
                  <a:tcPr marL="1938" marR="1938" marT="19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l" fontAlgn="ctr"/>
                      <a:r>
                        <a:rPr lang="en-US" sz="400" b="0" i="0" u="none" strike="noStrike">
                          <a:solidFill>
                            <a:srgbClr val="000000"/>
                          </a:solidFill>
                          <a:latin typeface="Calibri"/>
                        </a:rPr>
                        <a:t>DATE:</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algn="l" fontAlgn="ctr"/>
                      <a:r>
                        <a:rPr lang="en-US" sz="400" b="1" i="0" u="none" strike="noStrike">
                          <a:solidFill>
                            <a:srgbClr val="000000"/>
                          </a:solidFill>
                          <a:latin typeface="Calibri"/>
                        </a:rPr>
                        <a:t>Weekly Total</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algn="r" fontAlgn="ctr"/>
                      <a:r>
                        <a:rPr lang="en-US" sz="400" b="1"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7">
                  <a:txBody>
                    <a:bodyPr/>
                    <a:lstStyle/>
                    <a:p>
                      <a:pPr algn="l" fontAlgn="ctr"/>
                      <a:r>
                        <a:rPr lang="en-US" sz="400" b="0" i="0" u="none" strike="noStrike">
                          <a:solidFill>
                            <a:srgbClr val="000000"/>
                          </a:solidFill>
                          <a:latin typeface="Calibri"/>
                        </a:rPr>
                        <a:t>(Ticket not Valid Unless Signed)</a:t>
                      </a:r>
                    </a:p>
                  </a:txBody>
                  <a:tcPr marL="1938" marR="1938" marT="19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3">
                  <a:txBody>
                    <a:bodyPr/>
                    <a:lstStyle/>
                    <a:p>
                      <a:pPr algn="l" fontAlgn="ctr"/>
                      <a:r>
                        <a:rPr lang="en-US" sz="400" b="0" i="0" u="none" strike="noStrike">
                          <a:solidFill>
                            <a:srgbClr val="000000"/>
                          </a:solidFill>
                          <a:latin typeface="Calibri"/>
                        </a:rPr>
                        <a:t>New Total</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816">
                <a:tc gridSpan="14">
                  <a:txBody>
                    <a:bodyPr/>
                    <a:lstStyle/>
                    <a:p>
                      <a:pPr algn="ctr"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16">
                <a:tc gridSpan="7">
                  <a:txBody>
                    <a:bodyPr/>
                    <a:lstStyle/>
                    <a:p>
                      <a:pPr algn="l" fontAlgn="ctr"/>
                      <a:r>
                        <a:rPr lang="en-US" sz="400" b="0" i="0" u="none" strike="noStrike">
                          <a:solidFill>
                            <a:srgbClr val="000000"/>
                          </a:solidFill>
                          <a:latin typeface="Calibri"/>
                        </a:rPr>
                        <a:t>Buyer's Representative:                                                                                                                                            </a:t>
                      </a:r>
                    </a:p>
                  </a:txBody>
                  <a:tcPr marL="1938" marR="1938" marT="19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l" fontAlgn="ctr"/>
                      <a:r>
                        <a:rPr lang="en-US" sz="400" b="0" i="0" u="none" strike="noStrike">
                          <a:solidFill>
                            <a:srgbClr val="000000"/>
                          </a:solidFill>
                          <a:latin typeface="Calibri"/>
                        </a:rPr>
                        <a:t>DATE:</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algn="l" fontAlgn="ctr"/>
                      <a:r>
                        <a:rPr lang="en-US" sz="400" b="0" i="0" u="none" strike="noStrike">
                          <a:solidFill>
                            <a:srgbClr val="000000"/>
                          </a:solidFill>
                          <a:latin typeface="Calibri"/>
                        </a:rPr>
                        <a:t>PO Amount</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fontAlgn="ctr"/>
                      <a:r>
                        <a:rPr lang="en-US" sz="400" b="0" i="0" u="none" strike="noStrike">
                          <a:solidFill>
                            <a:srgbClr val="000000"/>
                          </a:solidFill>
                          <a:latin typeface="Calibri"/>
                        </a:rPr>
                        <a:t> </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6">
                <a:tc gridSpan="7">
                  <a:txBody>
                    <a:bodyPr/>
                    <a:lstStyle/>
                    <a:p>
                      <a:pPr algn="l" fontAlgn="ctr"/>
                      <a:r>
                        <a:rPr lang="en-US" sz="400" b="0" i="0" u="none" strike="noStrike">
                          <a:solidFill>
                            <a:srgbClr val="000000"/>
                          </a:solidFill>
                          <a:latin typeface="Calibri"/>
                        </a:rPr>
                        <a:t>(Ticket not Valid Unless Signed)</a:t>
                      </a:r>
                    </a:p>
                  </a:txBody>
                  <a:tcPr marL="1938" marR="1938" marT="19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3">
                  <a:txBody>
                    <a:bodyPr/>
                    <a:lstStyle/>
                    <a:p>
                      <a:pPr algn="l" fontAlgn="ctr"/>
                      <a:r>
                        <a:rPr lang="en-US" sz="400" b="0" i="0" u="none" strike="noStrike">
                          <a:solidFill>
                            <a:srgbClr val="000000"/>
                          </a:solidFill>
                          <a:latin typeface="Calibri"/>
                        </a:rPr>
                        <a:t>PO Amount Remaining</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algn="r" fontAlgn="ctr"/>
                      <a:r>
                        <a:rPr lang="en-US" sz="400" b="0" i="0" u="none" strike="noStrike">
                          <a:solidFill>
                            <a:srgbClr val="000000"/>
                          </a:solidFill>
                          <a:latin typeface="Calibri"/>
                        </a:rPr>
                        <a:t>$0.00</a:t>
                      </a:r>
                    </a:p>
                  </a:txBody>
                  <a:tcPr marL="1938" marR="1938" marT="19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816">
                <a:tc>
                  <a:txBody>
                    <a:bodyPr/>
                    <a:lstStyle/>
                    <a:p>
                      <a:pPr algn="l" fontAlgn="ctr"/>
                      <a:endParaRPr lang="en-US" sz="400" b="0" i="0" u="none" strike="noStrike">
                        <a:solidFill>
                          <a:srgbClr val="000000"/>
                        </a:solidFill>
                        <a:latin typeface="Calibri"/>
                      </a:endParaRPr>
                    </a:p>
                  </a:txBody>
                  <a:tcPr marL="1938" marR="1938" marT="1938"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400" b="0" i="0" u="none" strike="noStrike">
                        <a:solidFill>
                          <a:srgbClr val="000000"/>
                        </a:solidFill>
                        <a:latin typeface="Calibri"/>
                      </a:endParaRPr>
                    </a:p>
                  </a:txBody>
                  <a:tcPr marL="1938" marR="1938" marT="1938" marB="0" anchor="ctr">
                    <a:lnL>
                      <a:noFill/>
                    </a:lnL>
                    <a:lnR>
                      <a:noFill/>
                    </a:lnR>
                    <a:lnT>
                      <a:noFill/>
                    </a:lnT>
                    <a:lnB>
                      <a:noFill/>
                    </a:lnB>
                  </a:tcPr>
                </a:tc>
                <a:tc>
                  <a:txBody>
                    <a:bodyPr/>
                    <a:lstStyle/>
                    <a:p>
                      <a:pPr algn="l" fontAlgn="ctr"/>
                      <a:endParaRPr lang="en-US" sz="400" b="0" i="0" u="none" strike="noStrike">
                        <a:solidFill>
                          <a:srgbClr val="000000"/>
                        </a:solidFill>
                        <a:latin typeface="Calibri"/>
                      </a:endParaRPr>
                    </a:p>
                  </a:txBody>
                  <a:tcPr marL="1938" marR="1938" marT="1938"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9816">
                <a:tc>
                  <a:txBody>
                    <a:bodyPr/>
                    <a:lstStyle/>
                    <a:p>
                      <a:pPr algn="l" fontAlgn="b"/>
                      <a:endParaRPr lang="en-US" sz="400" b="0" i="0" u="none" strike="noStrike">
                        <a:solidFill>
                          <a:srgbClr val="000000"/>
                        </a:solidFill>
                        <a:latin typeface="Calibri"/>
                      </a:endParaRPr>
                    </a:p>
                  </a:txBody>
                  <a:tcPr marL="1938" marR="1938" marT="19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w="12700" cap="flat" cmpd="sng" algn="ctr">
                      <a:solidFill>
                        <a:schemeClr val="tx1"/>
                      </a:solidFill>
                      <a:prstDash val="solid"/>
                      <a:round/>
                      <a:headEnd type="none" w="med" len="med"/>
                      <a:tailEnd type="none" w="med" len="med"/>
                    </a:lnR>
                    <a:lnT>
                      <a:noFill/>
                    </a:lnT>
                    <a:lnB>
                      <a:noFill/>
                    </a:lnB>
                  </a:tcPr>
                </a:tc>
              </a:tr>
              <a:tr h="59816">
                <a:tc>
                  <a:txBody>
                    <a:bodyPr/>
                    <a:lstStyle/>
                    <a:p>
                      <a:pPr algn="l" fontAlgn="b"/>
                      <a:endParaRPr lang="en-US" sz="400" b="0" i="0" u="none" strike="noStrike">
                        <a:solidFill>
                          <a:srgbClr val="000000"/>
                        </a:solidFill>
                        <a:latin typeface="Calibri"/>
                      </a:endParaRPr>
                    </a:p>
                  </a:txBody>
                  <a:tcPr marL="1938" marR="1938" marT="19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1938" marR="1938" marT="1938" marB="0" anchor="b">
                    <a:lnL>
                      <a:noFill/>
                    </a:lnL>
                    <a:lnR w="12700" cap="flat" cmpd="sng" algn="ctr">
                      <a:solidFill>
                        <a:schemeClr val="tx1"/>
                      </a:solidFill>
                      <a:prstDash val="solid"/>
                      <a:round/>
                      <a:headEnd type="none" w="med" len="med"/>
                      <a:tailEnd type="none" w="med" len="med"/>
                    </a:lnR>
                    <a:lnT>
                      <a:noFill/>
                    </a:lnT>
                    <a:lnB>
                      <a:noFill/>
                    </a:lnB>
                  </a:tcPr>
                </a:tc>
              </a:tr>
              <a:tr h="59816">
                <a:tc gridSpan="14">
                  <a:txBody>
                    <a:bodyPr/>
                    <a:lstStyle/>
                    <a:p>
                      <a:pPr algn="l" fontAlgn="b"/>
                      <a:r>
                        <a:rPr lang="en-US" sz="400" b="0" i="0" u="none" strike="noStrike" dirty="0">
                          <a:solidFill>
                            <a:srgbClr val="000000"/>
                          </a:solidFill>
                          <a:latin typeface="Calibri"/>
                        </a:rPr>
                        <a:t>Form No. F-040-10</a:t>
                      </a:r>
                    </a:p>
                  </a:txBody>
                  <a:tcPr marL="1938" marR="1938" marT="1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Cards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17</a:t>
            </a:fld>
            <a:endParaRPr lang="en-US" dirty="0"/>
          </a:p>
        </p:txBody>
      </p:sp>
      <p:pic>
        <p:nvPicPr>
          <p:cNvPr id="5" name="Picture 4" descr="5-42_O25 Stop badge 5-29_Page_1.png"/>
          <p:cNvPicPr>
            <a:picLocks noChangeAspect="1"/>
          </p:cNvPicPr>
          <p:nvPr/>
        </p:nvPicPr>
        <p:blipFill>
          <a:blip r:embed="rId2" cstate="print"/>
          <a:srcRect l="7937" t="7475" r="10042" b="4697"/>
          <a:stretch>
            <a:fillRect/>
          </a:stretch>
        </p:blipFill>
        <p:spPr>
          <a:xfrm>
            <a:off x="1600200" y="2047875"/>
            <a:ext cx="2362200" cy="3581400"/>
          </a:xfrm>
          <a:prstGeom prst="rect">
            <a:avLst/>
          </a:prstGeom>
          <a:ln>
            <a:solidFill>
              <a:schemeClr val="bg1">
                <a:lumMod val="50000"/>
              </a:schemeClr>
            </a:solidFill>
          </a:ln>
        </p:spPr>
      </p:pic>
      <p:grpSp>
        <p:nvGrpSpPr>
          <p:cNvPr id="6" name="Group 24"/>
          <p:cNvGrpSpPr/>
          <p:nvPr/>
        </p:nvGrpSpPr>
        <p:grpSpPr>
          <a:xfrm>
            <a:off x="4859079" y="2068032"/>
            <a:ext cx="2430780" cy="3562139"/>
            <a:chOff x="5570220" y="2057400"/>
            <a:chExt cx="2430780" cy="3562139"/>
          </a:xfrm>
        </p:grpSpPr>
        <p:sp>
          <p:nvSpPr>
            <p:cNvPr id="7" name="TextBox 6"/>
            <p:cNvSpPr txBox="1"/>
            <p:nvPr/>
          </p:nvSpPr>
          <p:spPr>
            <a:xfrm>
              <a:off x="5570220" y="3092098"/>
              <a:ext cx="2209800" cy="253916"/>
            </a:xfrm>
            <a:prstGeom prst="rect">
              <a:avLst/>
            </a:prstGeom>
            <a:solidFill>
              <a:schemeClr val="bg1"/>
            </a:solidFill>
            <a:ln>
              <a:noFill/>
            </a:ln>
          </p:spPr>
          <p:txBody>
            <a:bodyPr wrap="square" rtlCol="0">
              <a:spAutoFit/>
            </a:bodyPr>
            <a:lstStyle/>
            <a:p>
              <a:pPr algn="l"/>
              <a:r>
                <a:rPr lang="en-US" sz="1050" dirty="0" smtClean="0">
                  <a:latin typeface="Times New Roman" pitchFamily="18" charset="0"/>
                  <a:cs typeface="Times New Roman" pitchFamily="18" charset="0"/>
                </a:rPr>
                <a:t>I</a:t>
              </a:r>
            </a:p>
          </p:txBody>
        </p:sp>
        <p:sp>
          <p:nvSpPr>
            <p:cNvPr id="8" name="TextBox 7"/>
            <p:cNvSpPr txBox="1"/>
            <p:nvPr/>
          </p:nvSpPr>
          <p:spPr>
            <a:xfrm>
              <a:off x="7596520" y="5013960"/>
              <a:ext cx="184731" cy="261610"/>
            </a:xfrm>
            <a:prstGeom prst="rect">
              <a:avLst/>
            </a:prstGeom>
            <a:solidFill>
              <a:schemeClr val="bg1"/>
            </a:solidFill>
          </p:spPr>
          <p:txBody>
            <a:bodyPr wrap="none" rtlCol="0">
              <a:spAutoFit/>
            </a:bodyPr>
            <a:lstStyle/>
            <a:p>
              <a:pPr algn="r"/>
              <a:endParaRPr lang="en-US" sz="1100" dirty="0">
                <a:latin typeface="Times New Roman" pitchFamily="18" charset="0"/>
                <a:cs typeface="Times New Roman" pitchFamily="18" charset="0"/>
              </a:endParaRPr>
            </a:p>
          </p:txBody>
        </p:sp>
        <p:pic>
          <p:nvPicPr>
            <p:cNvPr id="9" name="Picture 8"/>
            <p:cNvPicPr>
              <a:picLocks noChangeAspect="1"/>
            </p:cNvPicPr>
            <p:nvPr/>
          </p:nvPicPr>
          <p:blipFill>
            <a:blip r:embed="rId3" cstate="print"/>
            <a:srcRect l="7937" t="5606" r="10042" b="6565"/>
            <a:stretch>
              <a:fillRect/>
            </a:stretch>
          </p:blipFill>
          <p:spPr>
            <a:xfrm>
              <a:off x="5638800" y="2057400"/>
              <a:ext cx="2362200" cy="3562139"/>
            </a:xfrm>
            <a:prstGeom prst="rect">
              <a:avLst/>
            </a:prstGeom>
            <a:solidFill>
              <a:schemeClr val="bg1">
                <a:alpha val="84000"/>
              </a:schemeClr>
            </a:solidFill>
            <a:ln>
              <a:solidFill>
                <a:schemeClr val="bg1">
                  <a:lumMod val="50000"/>
                </a:schemeClr>
              </a:solidFill>
            </a:ln>
          </p:spPr>
        </p:pic>
        <p:sp>
          <p:nvSpPr>
            <p:cNvPr id="10" name="Rectangle 9"/>
            <p:cNvSpPr/>
            <p:nvPr/>
          </p:nvSpPr>
          <p:spPr>
            <a:xfrm>
              <a:off x="5867400" y="3124200"/>
              <a:ext cx="20574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100_zero_2.jpg"/>
          <p:cNvPicPr>
            <a:picLocks noChangeAspect="1"/>
          </p:cNvPicPr>
          <p:nvPr/>
        </p:nvPicPr>
        <p:blipFill>
          <a:blip r:embed="rId4" cstate="print"/>
          <a:stretch>
            <a:fillRect/>
          </a:stretch>
        </p:blipFill>
        <p:spPr>
          <a:xfrm>
            <a:off x="5684875" y="3880440"/>
            <a:ext cx="886046" cy="664535"/>
          </a:xfrm>
          <a:prstGeom prst="rect">
            <a:avLst/>
          </a:prstGeom>
        </p:spPr>
      </p:pic>
      <p:sp>
        <p:nvSpPr>
          <p:cNvPr id="12" name="Rectangle 11"/>
          <p:cNvSpPr/>
          <p:nvPr/>
        </p:nvSpPr>
        <p:spPr>
          <a:xfrm>
            <a:off x="4999074" y="4430233"/>
            <a:ext cx="2362200" cy="1169551"/>
          </a:xfrm>
          <a:prstGeom prst="rect">
            <a:avLst/>
          </a:prstGeom>
        </p:spPr>
        <p:txBody>
          <a:bodyPr wrap="square">
            <a:spAutoFit/>
          </a:bodyPr>
          <a:lstStyle/>
          <a:p>
            <a:pPr algn="ctr"/>
            <a:r>
              <a:rPr lang="en-US" sz="1500" dirty="0" smtClean="0">
                <a:latin typeface="Verdana" pitchFamily="34" charset="0"/>
              </a:rPr>
              <a:t>100% Responsibility /  0 excuses</a:t>
            </a:r>
          </a:p>
          <a:p>
            <a:pPr algn="ctr"/>
            <a:endParaRPr lang="en-US" sz="800" dirty="0" smtClean="0">
              <a:latin typeface="Verdana" pitchFamily="34" charset="0"/>
            </a:endParaRPr>
          </a:p>
          <a:p>
            <a:pPr algn="ctr"/>
            <a:r>
              <a:rPr lang="en-US" sz="1200" b="1" dirty="0" smtClean="0">
                <a:latin typeface="Verdana" pitchFamily="34" charset="0"/>
              </a:rPr>
              <a:t>Only in Emergency:</a:t>
            </a:r>
          </a:p>
          <a:p>
            <a:pPr algn="ctr"/>
            <a:r>
              <a:rPr lang="en-US" sz="1000" dirty="0" smtClean="0">
                <a:latin typeface="Verdana" pitchFamily="34" charset="0"/>
              </a:rPr>
              <a:t>Shipyard Phone: *911</a:t>
            </a:r>
          </a:p>
          <a:p>
            <a:pPr algn="ctr"/>
            <a:r>
              <a:rPr lang="en-US" sz="1000" dirty="0" smtClean="0">
                <a:latin typeface="Verdana" pitchFamily="34" charset="0"/>
              </a:rPr>
              <a:t>Other Phone: 380-2222</a:t>
            </a:r>
            <a:endParaRPr lang="en-US" sz="1000" dirty="0"/>
          </a:p>
        </p:txBody>
      </p:sp>
      <p:sp>
        <p:nvSpPr>
          <p:cNvPr id="13" name="Rectangle 12"/>
          <p:cNvSpPr/>
          <p:nvPr/>
        </p:nvSpPr>
        <p:spPr>
          <a:xfrm>
            <a:off x="4997302" y="3046228"/>
            <a:ext cx="2243470" cy="861774"/>
          </a:xfrm>
          <a:prstGeom prst="rect">
            <a:avLst/>
          </a:prstGeom>
        </p:spPr>
        <p:txBody>
          <a:bodyPr wrap="square">
            <a:spAutoFit/>
          </a:bodyPr>
          <a:lstStyle/>
          <a:p>
            <a:r>
              <a:rPr lang="en-US" sz="1000" dirty="0" smtClean="0"/>
              <a:t>“If you see any act, operation, or</a:t>
            </a:r>
          </a:p>
          <a:p>
            <a:r>
              <a:rPr lang="en-US" sz="1000" dirty="0" smtClean="0"/>
              <a:t>practice that you determine to be unsafe or unethical - Step in… Stop it… Report it to your employer or Supervisor immediately!</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eaLnBrk="1" hangingPunct="1"/>
            <a:r>
              <a:rPr lang="en-US" dirty="0" smtClean="0"/>
              <a:t>If you have questions regarding this presentation, please contact your Contract Coordinator or:</a:t>
            </a:r>
          </a:p>
          <a:p>
            <a:pPr eaLnBrk="1" hangingPunct="1"/>
            <a:endParaRPr lang="en-US" dirty="0" smtClean="0"/>
          </a:p>
          <a:p>
            <a:pPr algn="ctr" eaLnBrk="1" hangingPunct="1">
              <a:buFontTx/>
              <a:buNone/>
            </a:pPr>
            <a:r>
              <a:rPr lang="en-US" dirty="0" smtClean="0"/>
              <a:t>Yesika Castro-Hernandez</a:t>
            </a:r>
          </a:p>
          <a:p>
            <a:pPr algn="ctr" eaLnBrk="1" hangingPunct="1">
              <a:buFontTx/>
              <a:buNone/>
            </a:pPr>
            <a:r>
              <a:rPr lang="en-US" dirty="0" smtClean="0"/>
              <a:t>O41 – Plant Engineering</a:t>
            </a:r>
          </a:p>
          <a:p>
            <a:pPr algn="ctr" eaLnBrk="1" hangingPunct="1">
              <a:buFontTx/>
              <a:buNone/>
            </a:pPr>
            <a:r>
              <a:rPr lang="en-US" dirty="0" smtClean="0"/>
              <a:t>757-353-2772</a:t>
            </a:r>
          </a:p>
          <a:p>
            <a:pPr algn="ctr" eaLnBrk="1" hangingPunct="1">
              <a:buFontTx/>
              <a:buNone/>
            </a:pPr>
            <a:r>
              <a:rPr lang="en-US" dirty="0" smtClean="0"/>
              <a:t>Yesika.L.CastroHernandez@hii-nns.com</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a:xfrm>
            <a:off x="228600" y="76200"/>
            <a:ext cx="6629400" cy="838200"/>
          </a:xfrm>
        </p:spPr>
        <p:txBody>
          <a:bodyPr/>
          <a:lstStyle/>
          <a:p>
            <a:pPr eaLnBrk="1" hangingPunct="1"/>
            <a:r>
              <a:rPr lang="en-US" dirty="0" smtClean="0"/>
              <a:t>Agenda</a:t>
            </a:r>
          </a:p>
        </p:txBody>
      </p:sp>
      <p:sp>
        <p:nvSpPr>
          <p:cNvPr id="7" name="Slide Number Placeholder 6"/>
          <p:cNvSpPr>
            <a:spLocks noGrp="1"/>
          </p:cNvSpPr>
          <p:nvPr>
            <p:ph type="sldNum" sz="quarter" idx="11"/>
          </p:nvPr>
        </p:nvSpPr>
        <p:spPr/>
        <p:txBody>
          <a:bodyPr/>
          <a:lstStyle/>
          <a:p>
            <a:fld id="{F6EFC63E-F8D9-44BB-A462-AC735E845F95}" type="slidenum">
              <a:rPr lang="en-US" smtClean="0"/>
              <a:pPr/>
              <a:t>2</a:t>
            </a:fld>
            <a:endParaRPr lang="en-US" dirty="0"/>
          </a:p>
        </p:txBody>
      </p:sp>
      <p:sp>
        <p:nvSpPr>
          <p:cNvPr id="5" name="Content Placeholder 4"/>
          <p:cNvSpPr>
            <a:spLocks noGrp="1"/>
          </p:cNvSpPr>
          <p:nvPr>
            <p:ph idx="1"/>
          </p:nvPr>
        </p:nvSpPr>
        <p:spPr>
          <a:xfrm>
            <a:off x="559558" y="1528549"/>
            <a:ext cx="7642746" cy="4844956"/>
          </a:xfrm>
        </p:spPr>
        <p:txBody>
          <a:bodyPr numCol="1" anchor="ctr">
            <a:normAutofit/>
          </a:bodyPr>
          <a:lstStyle/>
          <a:p>
            <a:pPr marL="682625" lvl="0" indent="-219075"/>
            <a:r>
              <a:rPr lang="en-US" sz="1800" dirty="0" smtClean="0"/>
              <a:t>Fall Protection</a:t>
            </a:r>
          </a:p>
          <a:p>
            <a:pPr marL="682625" lvl="0" indent="-219075"/>
            <a:r>
              <a:rPr lang="en-US" sz="1800" dirty="0" smtClean="0"/>
              <a:t>Seat Belts and Seats</a:t>
            </a:r>
          </a:p>
          <a:p>
            <a:pPr marL="682625" indent="-219075"/>
            <a:r>
              <a:rPr lang="en-US" sz="1800" dirty="0" smtClean="0"/>
              <a:t>Temporary Canopy Use Guidelines</a:t>
            </a:r>
          </a:p>
          <a:p>
            <a:pPr marL="682625" indent="-219075"/>
            <a:r>
              <a:rPr lang="en-US" sz="1800" dirty="0" smtClean="0"/>
              <a:t>Red Wing Boot Recall </a:t>
            </a:r>
          </a:p>
          <a:p>
            <a:pPr marL="682625" lvl="0" indent="-219075"/>
            <a:r>
              <a:rPr lang="en-US" sz="1800" dirty="0" smtClean="0"/>
              <a:t>Contractor Lifting and Handling Operations</a:t>
            </a:r>
          </a:p>
          <a:p>
            <a:pPr marL="682625" indent="-219075"/>
            <a:r>
              <a:rPr lang="en-US" sz="1800" dirty="0" smtClean="0"/>
              <a:t>Standard T&amp;M Sheet</a:t>
            </a:r>
          </a:p>
          <a:p>
            <a:pPr marL="1136650" lvl="1" indent="-219075"/>
            <a:r>
              <a:rPr lang="en-US" sz="1400" dirty="0" smtClean="0"/>
              <a:t>Construction T&amp;M</a:t>
            </a:r>
          </a:p>
          <a:p>
            <a:pPr marL="1136650" lvl="1" indent="-219075"/>
            <a:r>
              <a:rPr lang="en-US" sz="1400" dirty="0" smtClean="0"/>
              <a:t>Engineering Services T&amp;M</a:t>
            </a:r>
          </a:p>
          <a:p>
            <a:pPr marL="682625" indent="-219075"/>
            <a:r>
              <a:rPr lang="en-US" sz="1800" dirty="0" smtClean="0"/>
              <a:t>STOP Cards</a:t>
            </a:r>
          </a:p>
          <a:p>
            <a:pPr lvl="0"/>
            <a:endParaRPr lang="en-US" sz="1400" dirty="0" smtClean="0">
              <a:solidFill>
                <a:srgbClr val="FF0000"/>
              </a:solidFill>
            </a:endParaRPr>
          </a:p>
          <a:p>
            <a:pPr>
              <a:buNone/>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Protection</a:t>
            </a:r>
            <a:endParaRPr lang="en-US" dirty="0"/>
          </a:p>
        </p:txBody>
      </p:sp>
      <p:sp>
        <p:nvSpPr>
          <p:cNvPr id="3" name="Content Placeholder 2"/>
          <p:cNvSpPr>
            <a:spLocks noGrp="1"/>
          </p:cNvSpPr>
          <p:nvPr>
            <p:ph idx="1"/>
          </p:nvPr>
        </p:nvSpPr>
        <p:spPr>
          <a:xfrm>
            <a:off x="0" y="4177862"/>
            <a:ext cx="9144000" cy="2680138"/>
          </a:xfrm>
        </p:spPr>
        <p:txBody>
          <a:bodyPr>
            <a:normAutofit fontScale="92500" lnSpcReduction="20000"/>
          </a:bodyPr>
          <a:lstStyle/>
          <a:p>
            <a:endParaRPr lang="en-US" dirty="0" smtClean="0">
              <a:solidFill>
                <a:srgbClr val="FF0000"/>
              </a:solidFill>
            </a:endParaRPr>
          </a:p>
          <a:p>
            <a:r>
              <a:rPr lang="en-US" dirty="0" smtClean="0">
                <a:solidFill>
                  <a:srgbClr val="FF0000"/>
                </a:solidFill>
              </a:rPr>
              <a:t>Fall arrest anchorage points used to secure lifelines, lanyards or deceleration devices must be able to support 5000lbs. </a:t>
            </a:r>
          </a:p>
          <a:p>
            <a:r>
              <a:rPr lang="en-US" dirty="0" smtClean="0"/>
              <a:t>NNS best management fall protection practices for work over water and in aerial lifts are: </a:t>
            </a:r>
          </a:p>
          <a:p>
            <a:pPr lvl="1"/>
            <a:r>
              <a:rPr lang="en-US" dirty="0" smtClean="0"/>
              <a:t>Life jacket required on unguarded surfaces </a:t>
            </a:r>
            <a:r>
              <a:rPr lang="en-US" u="sng" dirty="0" smtClean="0"/>
              <a:t>less</a:t>
            </a:r>
            <a:r>
              <a:rPr lang="en-US" dirty="0" smtClean="0"/>
              <a:t> than 15 feet above water. </a:t>
            </a:r>
          </a:p>
          <a:p>
            <a:pPr lvl="1"/>
            <a:r>
              <a:rPr lang="en-US" dirty="0" smtClean="0"/>
              <a:t>Life jacket required when </a:t>
            </a:r>
            <a:r>
              <a:rPr lang="en-US" u="sng" dirty="0" smtClean="0"/>
              <a:t>less</a:t>
            </a:r>
            <a:r>
              <a:rPr lang="en-US" dirty="0" smtClean="0"/>
              <a:t> than 15 feet above water riding in personnel float (aerial lifts, skiffs, and basket). </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5878895" y="1505771"/>
            <a:ext cx="2883445" cy="2199125"/>
          </a:xfrm>
          <a:prstGeom prst="rect">
            <a:avLst/>
          </a:prstGeom>
          <a:noFill/>
          <a:ln w="9525">
            <a:noFill/>
            <a:miter lim="800000"/>
            <a:headEnd/>
            <a:tailEnd/>
          </a:ln>
        </p:spPr>
      </p:pic>
      <p:sp>
        <p:nvSpPr>
          <p:cNvPr id="7" name="TextBox 6"/>
          <p:cNvSpPr txBox="1"/>
          <p:nvPr/>
        </p:nvSpPr>
        <p:spPr>
          <a:xfrm>
            <a:off x="0" y="1103586"/>
            <a:ext cx="5738648" cy="3877985"/>
          </a:xfrm>
          <a:prstGeom prst="rect">
            <a:avLst/>
          </a:prstGeom>
          <a:noFill/>
        </p:spPr>
        <p:txBody>
          <a:bodyPr wrap="square" rtlCol="0">
            <a:spAutoFit/>
          </a:bodyPr>
          <a:lstStyle/>
          <a:p>
            <a:pPr>
              <a:lnSpc>
                <a:spcPct val="150000"/>
              </a:lnSpc>
              <a:buFont typeface="Arial" pitchFamily="34" charset="0"/>
              <a:buChar char="•"/>
            </a:pPr>
            <a:r>
              <a:rPr lang="en-US" sz="2000" dirty="0" smtClean="0">
                <a:latin typeface="Arial" pitchFamily="34" charset="0"/>
                <a:cs typeface="Arial" pitchFamily="34" charset="0"/>
              </a:rPr>
              <a:t>  </a:t>
            </a:r>
            <a:r>
              <a:rPr lang="en-US" dirty="0" smtClean="0">
                <a:latin typeface="Arial" pitchFamily="34" charset="0"/>
                <a:cs typeface="Arial" pitchFamily="34" charset="0"/>
              </a:rPr>
              <a:t>Fall protection is required: </a:t>
            </a:r>
          </a:p>
          <a:p>
            <a:pPr lvl="1">
              <a:buFont typeface="Arial" pitchFamily="34" charset="0"/>
              <a:buChar char="‒"/>
            </a:pPr>
            <a:r>
              <a:rPr lang="en-US" dirty="0" smtClean="0">
                <a:solidFill>
                  <a:srgbClr val="FF0000"/>
                </a:solidFill>
                <a:latin typeface="Arial" pitchFamily="34" charset="0"/>
                <a:cs typeface="Arial" pitchFamily="34" charset="0"/>
              </a:rPr>
              <a:t>  When employees are more than 5 feet above a 	solid surface that is not guarded. </a:t>
            </a:r>
          </a:p>
          <a:p>
            <a:pPr lvl="1">
              <a:buFont typeface="Arial" pitchFamily="34" charset="0"/>
              <a:buChar char="‒"/>
            </a:pPr>
            <a:r>
              <a:rPr lang="en-US" dirty="0" smtClean="0">
                <a:latin typeface="Arial" pitchFamily="34" charset="0"/>
                <a:cs typeface="Arial" pitchFamily="34" charset="0"/>
              </a:rPr>
              <a:t>  On unguarded surfaces 15 feet or more above 	water. </a:t>
            </a:r>
          </a:p>
          <a:p>
            <a:pPr lvl="1">
              <a:buFont typeface="Arial" pitchFamily="34" charset="0"/>
              <a:buChar char="‒"/>
            </a:pPr>
            <a:r>
              <a:rPr lang="en-US" dirty="0" smtClean="0">
                <a:latin typeface="Arial" pitchFamily="34" charset="0"/>
                <a:cs typeface="Arial" pitchFamily="34" charset="0"/>
              </a:rPr>
              <a:t>  In personnel floats (JLG, skiffs, baskets) over 	solid surfaces, or 15 feet or more over water. </a:t>
            </a:r>
          </a:p>
          <a:p>
            <a:pPr lvl="1">
              <a:buFont typeface="Arial" pitchFamily="34" charset="0"/>
              <a:buChar char="‒"/>
            </a:pPr>
            <a:r>
              <a:rPr lang="en-US" dirty="0" smtClean="0">
                <a:latin typeface="Arial" pitchFamily="34" charset="0"/>
                <a:cs typeface="Arial" pitchFamily="34" charset="0"/>
              </a:rPr>
              <a:t>  When a walking/working surface slope is 	greater than or equal to four in twelve (4 foot 	vertical run to 12 foot horizontal run) a fall 	arrest system must be used. </a:t>
            </a:r>
          </a:p>
          <a:p>
            <a:pPr lvl="3">
              <a:buFont typeface="Wingdings" pitchFamily="2" charset="2"/>
              <a:buChar char="§"/>
            </a:pPr>
            <a:r>
              <a:rPr lang="en-US" dirty="0" smtClean="0">
                <a:latin typeface="Arial" pitchFamily="34" charset="0"/>
                <a:cs typeface="Arial" pitchFamily="34" charset="0"/>
              </a:rPr>
              <a:t>  Fall restraints may </a:t>
            </a:r>
            <a:r>
              <a:rPr lang="en-US" u="sng" dirty="0" smtClean="0">
                <a:latin typeface="Arial" pitchFamily="34" charset="0"/>
                <a:cs typeface="Arial" pitchFamily="34" charset="0"/>
              </a:rPr>
              <a:t>not</a:t>
            </a:r>
            <a:r>
              <a:rPr lang="en-US" dirty="0" smtClean="0">
                <a:latin typeface="Arial" pitchFamily="34" charset="0"/>
                <a:cs typeface="Arial" pitchFamily="34" charset="0"/>
              </a:rPr>
              <a:t> be used. </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Protection</a:t>
            </a:r>
            <a:endParaRPr lang="en-US" dirty="0"/>
          </a:p>
        </p:txBody>
      </p:sp>
      <p:sp>
        <p:nvSpPr>
          <p:cNvPr id="3" name="Content Placeholder 2"/>
          <p:cNvSpPr>
            <a:spLocks noGrp="1"/>
          </p:cNvSpPr>
          <p:nvPr>
            <p:ph idx="1"/>
          </p:nvPr>
        </p:nvSpPr>
        <p:spPr>
          <a:xfrm>
            <a:off x="304800" y="1402080"/>
            <a:ext cx="8382000" cy="5046017"/>
          </a:xfrm>
        </p:spPr>
        <p:txBody>
          <a:bodyPr>
            <a:normAutofit/>
          </a:bodyPr>
          <a:lstStyle/>
          <a:p>
            <a:pPr marL="230188" lvl="1" indent="-230188">
              <a:spcBef>
                <a:spcPts val="2400"/>
              </a:spcBef>
              <a:buFontTx/>
              <a:buChar char="•"/>
            </a:pPr>
            <a:r>
              <a:rPr lang="en-US" sz="2000" dirty="0" smtClean="0"/>
              <a:t>D-rings, snap hooks, vertical lifelines, and lanyards shall be capable of sustaining a minimum tensile load of 5,000 pounds. [</a:t>
            </a:r>
            <a:r>
              <a:rPr lang="en-US" sz="1500" b="1" dirty="0" smtClean="0"/>
              <a:t>1915.159(a)(3) &amp; 1915.159(b)(2)</a:t>
            </a:r>
            <a:r>
              <a:rPr lang="en-US" sz="1500" dirty="0" smtClean="0"/>
              <a:t> ]</a:t>
            </a:r>
          </a:p>
          <a:p>
            <a:r>
              <a:rPr lang="en-US" dirty="0" smtClean="0"/>
              <a:t>Self-retracting lifelines and lanyards that automatically limit free fall distances to 2ft or less shall be capable of sustaining a minimum tensile load of 3,000 pounds applied to a self-retracting lifeline or lanyard with the lifeline or lanyard in the fully extended position. [</a:t>
            </a:r>
            <a:r>
              <a:rPr lang="en-US" sz="1500" b="1" dirty="0" smtClean="0"/>
              <a:t>1915.159(b)(3)</a:t>
            </a:r>
            <a:r>
              <a:rPr lang="en-US" sz="1500" dirty="0" smtClean="0"/>
              <a:t> ]</a:t>
            </a:r>
            <a:endParaRPr lang="en-US" sz="1500" b="1" dirty="0" smtClean="0"/>
          </a:p>
          <a:p>
            <a:r>
              <a:rPr lang="en-US" dirty="0" smtClean="0"/>
              <a:t>Self-retracting lifelines and lanyards which do not limit free fall distance to 2ft or less, rip stitch lanyards and tearing and deforming lanyards shall be capable of sustaining a minimum static tensile load of 5,000 pounds applied to the device when they are in the fully extended position. [</a:t>
            </a:r>
            <a:r>
              <a:rPr lang="en-US" sz="1500" b="1" dirty="0" smtClean="0"/>
              <a:t>1915.159(b)(4)</a:t>
            </a:r>
            <a:r>
              <a:rPr lang="en-US" sz="1500" dirty="0" smtClean="0"/>
              <a:t> ]</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Belts and Seats</a:t>
            </a:r>
            <a:endParaRPr lang="en-US" dirty="0"/>
          </a:p>
        </p:txBody>
      </p:sp>
      <p:sp>
        <p:nvSpPr>
          <p:cNvPr id="3" name="Content Placeholder 2"/>
          <p:cNvSpPr>
            <a:spLocks noGrp="1"/>
          </p:cNvSpPr>
          <p:nvPr>
            <p:ph idx="1"/>
          </p:nvPr>
        </p:nvSpPr>
        <p:spPr>
          <a:xfrm>
            <a:off x="304800" y="1402080"/>
            <a:ext cx="7767146" cy="4951423"/>
          </a:xfrm>
        </p:spPr>
        <p:txBody>
          <a:bodyPr>
            <a:normAutofit/>
          </a:bodyPr>
          <a:lstStyle/>
          <a:p>
            <a:pPr>
              <a:buNone/>
            </a:pPr>
            <a:endParaRPr lang="en-US" b="1" dirty="0" smtClean="0"/>
          </a:p>
          <a:p>
            <a:pPr lvl="1"/>
            <a:r>
              <a:rPr lang="en-US" dirty="0" smtClean="0">
                <a:solidFill>
                  <a:srgbClr val="FF0000"/>
                </a:solidFill>
              </a:rPr>
              <a:t>Seat belts shall be worn by the motor vehicle operator and all passengers any time the motor vehicle is in operation on company property, and all privately owned motor vehicles when operated on company property. </a:t>
            </a:r>
            <a:r>
              <a:rPr lang="en-US" dirty="0" smtClean="0"/>
              <a:t>Each motor vehicle used to transport people must have a firmly secured seat for each person being transported. </a:t>
            </a:r>
          </a:p>
          <a:p>
            <a:pPr lvl="1"/>
            <a:endParaRPr lang="en-US" dirty="0" smtClean="0"/>
          </a:p>
          <a:p>
            <a:pPr lvl="1"/>
            <a:r>
              <a:rPr lang="en-US" dirty="0" smtClean="0"/>
              <a:t>When equipped, seat belts shall be worn by any employee operating mobile equipment (i.e., forklifts and mobile cranes) at any time such equipment is in operation, on or off company premises. </a:t>
            </a:r>
          </a:p>
          <a:p>
            <a:pPr lvl="1"/>
            <a:endParaRPr lang="en-US" dirty="0" smtClean="0"/>
          </a:p>
          <a:p>
            <a:pPr lvl="1"/>
            <a:r>
              <a:rPr lang="en-US" dirty="0" smtClean="0">
                <a:solidFill>
                  <a:srgbClr val="FF0000"/>
                </a:solidFill>
              </a:rPr>
              <a:t>Motor vehicle passengers are limited to the number of seats and seat belts provided. Passengers are prohibited from riding in the bed of a truck under any circumstances. </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Canopy Use Guidelines</a:t>
            </a:r>
            <a:endParaRPr lang="en-US" dirty="0"/>
          </a:p>
        </p:txBody>
      </p:sp>
      <p:sp>
        <p:nvSpPr>
          <p:cNvPr id="3" name="Content Placeholder 2"/>
          <p:cNvSpPr>
            <a:spLocks noGrp="1"/>
          </p:cNvSpPr>
          <p:nvPr>
            <p:ph idx="1"/>
          </p:nvPr>
        </p:nvSpPr>
        <p:spPr>
          <a:xfrm>
            <a:off x="0" y="1198180"/>
            <a:ext cx="6747641" cy="5249918"/>
          </a:xfrm>
        </p:spPr>
        <p:txBody>
          <a:bodyPr>
            <a:normAutofit fontScale="92500" lnSpcReduction="10000"/>
          </a:bodyPr>
          <a:lstStyle/>
          <a:p>
            <a:pPr>
              <a:buFont typeface="Wingdings" pitchFamily="2" charset="2"/>
              <a:buChar char="Ø"/>
            </a:pPr>
            <a:r>
              <a:rPr lang="en-US" dirty="0" smtClean="0"/>
              <a:t>“pop up” style canopies may be utilized at the shipyard 	following these guidelines: </a:t>
            </a:r>
          </a:p>
          <a:p>
            <a:pPr lvl="1"/>
            <a:r>
              <a:rPr lang="en-US" dirty="0" smtClean="0"/>
              <a:t>Canopy must be “pop up” style, which can be easily set up and taken down. </a:t>
            </a:r>
            <a:r>
              <a:rPr lang="en-US" dirty="0" smtClean="0">
                <a:solidFill>
                  <a:srgbClr val="FF0000"/>
                </a:solidFill>
              </a:rPr>
              <a:t>Maximum allowable size is 10’x10’.</a:t>
            </a:r>
            <a:r>
              <a:rPr lang="en-US" dirty="0" smtClean="0"/>
              <a:t> </a:t>
            </a:r>
          </a:p>
          <a:p>
            <a:pPr lvl="1"/>
            <a:r>
              <a:rPr lang="en-US" dirty="0" smtClean="0"/>
              <a:t>Owning Department or Contractor has ultimate responsibility for its use. </a:t>
            </a:r>
          </a:p>
          <a:p>
            <a:pPr lvl="1"/>
            <a:r>
              <a:rPr lang="en-US" dirty="0" smtClean="0"/>
              <a:t>Canopy must be in use to remain set up. The canopy is considered in use, as long as work is ongoing and the canopy is not unattended for more than 15 minutes. The canopy may be left set up during lunch, if it is monitored. </a:t>
            </a:r>
          </a:p>
          <a:p>
            <a:pPr lvl="1"/>
            <a:r>
              <a:rPr lang="en-US" dirty="0" smtClean="0"/>
              <a:t>Take down canopy and store at the end of the shift if it will not be used by the next shift or when the canopy is not in use for more than 15 minutes. </a:t>
            </a:r>
          </a:p>
          <a:p>
            <a:pPr lvl="1"/>
            <a:r>
              <a:rPr lang="en-US" dirty="0" smtClean="0">
                <a:solidFill>
                  <a:srgbClr val="FF0000"/>
                </a:solidFill>
              </a:rPr>
              <a:t>Each canopy leg shall have a weight bag system with 40 pounds of sand</a:t>
            </a:r>
            <a:r>
              <a:rPr lang="en-US" dirty="0" smtClean="0"/>
              <a:t>, see image below. Do not use anchoring spikes or anything that penetrates the ground. </a:t>
            </a:r>
          </a:p>
          <a:p>
            <a:pPr lvl="1"/>
            <a:r>
              <a:rPr lang="en-US" dirty="0" smtClean="0">
                <a:solidFill>
                  <a:srgbClr val="FF0000"/>
                </a:solidFill>
              </a:rPr>
              <a:t>Take down with any sign or onset of severe weather, or where winds may be in excess of 25 MPH sustained. </a:t>
            </a:r>
          </a:p>
          <a:p>
            <a:pPr lvl="1"/>
            <a:r>
              <a:rPr lang="en-US" dirty="0" smtClean="0"/>
              <a:t>Acceptable canopy manufacturers are </a:t>
            </a:r>
            <a:r>
              <a:rPr lang="en-US" dirty="0" smtClean="0">
                <a:solidFill>
                  <a:srgbClr val="FF0000"/>
                </a:solidFill>
              </a:rPr>
              <a:t>EZ-Up® Instant Shelter Eclipse 2 model and Ozark Trail®. </a:t>
            </a:r>
            <a:r>
              <a:rPr lang="en-US" dirty="0" smtClean="0"/>
              <a:t>Weight bags are to be purchased from the canopy manufacturer. </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dirty="0"/>
          </a:p>
        </p:txBody>
      </p:sp>
      <p:pic>
        <p:nvPicPr>
          <p:cNvPr id="13315" name="Picture 3"/>
          <p:cNvPicPr>
            <a:picLocks noChangeAspect="1" noChangeArrowheads="1"/>
          </p:cNvPicPr>
          <p:nvPr/>
        </p:nvPicPr>
        <p:blipFill>
          <a:blip r:embed="rId2" cstate="print"/>
          <a:srcRect l="17026" t="19504" r="37231" b="13254"/>
          <a:stretch>
            <a:fillRect/>
          </a:stretch>
        </p:blipFill>
        <p:spPr bwMode="auto">
          <a:xfrm>
            <a:off x="6968359" y="1292771"/>
            <a:ext cx="1944819" cy="2144111"/>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l="35453" t="19073" r="18319" b="13254"/>
          <a:stretch>
            <a:fillRect/>
          </a:stretch>
        </p:blipFill>
        <p:spPr bwMode="auto">
          <a:xfrm>
            <a:off x="6731575" y="3578773"/>
            <a:ext cx="2412425" cy="2648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Wing Boot Recall</a:t>
            </a:r>
            <a:endParaRPr lang="en-US" dirty="0"/>
          </a:p>
        </p:txBody>
      </p:sp>
      <p:sp>
        <p:nvSpPr>
          <p:cNvPr id="3" name="Content Placeholder 2"/>
          <p:cNvSpPr>
            <a:spLocks noGrp="1"/>
          </p:cNvSpPr>
          <p:nvPr>
            <p:ph idx="1"/>
          </p:nvPr>
        </p:nvSpPr>
        <p:spPr>
          <a:xfrm>
            <a:off x="1" y="1087821"/>
            <a:ext cx="9144000" cy="5360275"/>
          </a:xfrm>
        </p:spPr>
        <p:txBody>
          <a:bodyPr>
            <a:normAutofit lnSpcReduction="10000"/>
          </a:bodyPr>
          <a:lstStyle/>
          <a:p>
            <a:r>
              <a:rPr lang="en-US" dirty="0" smtClean="0"/>
              <a:t> </a:t>
            </a:r>
            <a:r>
              <a:rPr lang="en-US" b="1" dirty="0" smtClean="0"/>
              <a:t>Steel Toe Work Boot Recall </a:t>
            </a:r>
          </a:p>
          <a:p>
            <a:pPr lvl="1"/>
            <a:r>
              <a:rPr lang="en-US" dirty="0" smtClean="0"/>
              <a:t>Red Wing Shoes® has been instructed </a:t>
            </a:r>
            <a:br>
              <a:rPr lang="en-US" dirty="0" smtClean="0"/>
            </a:br>
            <a:r>
              <a:rPr lang="en-US" dirty="0" smtClean="0"/>
              <a:t>by the United States Consumer Product Safety </a:t>
            </a:r>
            <a:br>
              <a:rPr lang="en-US" dirty="0" smtClean="0"/>
            </a:br>
            <a:r>
              <a:rPr lang="en-US" dirty="0" smtClean="0"/>
              <a:t>Commission to recall 45 styles of Red Wings® </a:t>
            </a:r>
            <a:br>
              <a:rPr lang="en-US" dirty="0" smtClean="0"/>
            </a:br>
            <a:r>
              <a:rPr lang="en-US" dirty="0" smtClean="0"/>
              <a:t>men’s steel toe work boots due to an impact </a:t>
            </a:r>
            <a:br>
              <a:rPr lang="en-US" dirty="0" smtClean="0"/>
            </a:br>
            <a:r>
              <a:rPr lang="en-US" dirty="0" smtClean="0"/>
              <a:t>hazard. The steel toe cap in the boots could fail to </a:t>
            </a:r>
            <a:br>
              <a:rPr lang="en-US" dirty="0" smtClean="0"/>
            </a:br>
            <a:r>
              <a:rPr lang="en-US" dirty="0" smtClean="0"/>
              <a:t>protect your feet in an impact. </a:t>
            </a:r>
            <a:r>
              <a:rPr lang="en-US" dirty="0" smtClean="0">
                <a:solidFill>
                  <a:srgbClr val="FF0000"/>
                </a:solidFill>
              </a:rPr>
              <a:t>The recall includes </a:t>
            </a:r>
            <a:br>
              <a:rPr lang="en-US" dirty="0" smtClean="0">
                <a:solidFill>
                  <a:srgbClr val="FF0000"/>
                </a:solidFill>
              </a:rPr>
            </a:br>
            <a:r>
              <a:rPr lang="en-US" dirty="0" smtClean="0">
                <a:solidFill>
                  <a:srgbClr val="FF0000"/>
                </a:solidFill>
              </a:rPr>
              <a:t>sizes 11-18 and widths B-H. The boots that have </a:t>
            </a:r>
            <a:br>
              <a:rPr lang="en-US" dirty="0" smtClean="0">
                <a:solidFill>
                  <a:srgbClr val="FF0000"/>
                </a:solidFill>
              </a:rPr>
            </a:br>
            <a:r>
              <a:rPr lang="en-US" dirty="0" smtClean="0">
                <a:solidFill>
                  <a:srgbClr val="FF0000"/>
                </a:solidFill>
              </a:rPr>
              <a:t>been recalled have 6, 8, 10, or 11 inch ankle </a:t>
            </a:r>
            <a:br>
              <a:rPr lang="en-US" dirty="0" smtClean="0">
                <a:solidFill>
                  <a:srgbClr val="FF0000"/>
                </a:solidFill>
              </a:rPr>
            </a:br>
            <a:r>
              <a:rPr lang="en-US" dirty="0" smtClean="0">
                <a:solidFill>
                  <a:srgbClr val="FF0000"/>
                </a:solidFill>
              </a:rPr>
              <a:t>height and are colored brown, black, and maroon. </a:t>
            </a:r>
          </a:p>
          <a:p>
            <a:pPr lvl="1"/>
            <a:r>
              <a:rPr lang="en-US" dirty="0" smtClean="0"/>
              <a:t>Red Wing Shoes ® steel toe work boots with the following style numbers have been recalled: </a:t>
            </a:r>
          </a:p>
          <a:p>
            <a:pPr lvl="2"/>
            <a:r>
              <a:rPr lang="en-US" dirty="0" smtClean="0"/>
              <a:t>2206, 2211, 2223, 2226, 2230, 2238, 2249, 2254, 2270, 2404, 2405, 2406, 2408, 2412, 2414, 2426, 2491, 3505, 3507, 3508, 3526, 3528, 3568, 4208, 4210, 4273, 4406, 4414, 4425, 4433, 4435, 4436, 4437, 4438, 4445, 4481, 4483, 4484, 4494, 22406, 22408, 52406, 52408, 82406 and 82408. Date codes between 10/12 and 11/13 are included in the recall. </a:t>
            </a:r>
          </a:p>
          <a:p>
            <a:pPr lvl="1"/>
            <a:r>
              <a:rPr lang="en-US" dirty="0" smtClean="0"/>
              <a:t>To find the style number and date code, simply look at the label inside the boot’s tongue. If your steel toe work boots are included in the recall, please discontinue use and replace them. For more information on the recall, visit the following website: http://www.cpsc.gov/en/Recalls/2014/Red-Wing-Shoes-Recalls-Steel-Toe-Work-Boots/. </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dirty="0"/>
          </a:p>
        </p:txBody>
      </p:sp>
      <p:pic>
        <p:nvPicPr>
          <p:cNvPr id="27650" name="Picture 2"/>
          <p:cNvPicPr>
            <a:picLocks noChangeAspect="1" noChangeArrowheads="1"/>
          </p:cNvPicPr>
          <p:nvPr/>
        </p:nvPicPr>
        <p:blipFill>
          <a:blip r:embed="rId2" cstate="print"/>
          <a:srcRect l="5981" t="17241" r="8351" b="23060"/>
          <a:stretch>
            <a:fillRect/>
          </a:stretch>
        </p:blipFill>
        <p:spPr bwMode="auto">
          <a:xfrm>
            <a:off x="5360276" y="1254399"/>
            <a:ext cx="3783724" cy="1977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2C2D4F-57E1-4802-9BC9-AAC134CF2E42}" type="slidenum">
              <a:rPr lang="en-US" smtClean="0"/>
              <a:pPr/>
              <a:t>8</a:t>
            </a:fld>
            <a:endParaRPr lang="en-US" dirty="0"/>
          </a:p>
        </p:txBody>
      </p:sp>
      <p:sp>
        <p:nvSpPr>
          <p:cNvPr id="7" name="Rectangle 3"/>
          <p:cNvSpPr>
            <a:spLocks noChangeArrowheads="1"/>
          </p:cNvSpPr>
          <p:nvPr/>
        </p:nvSpPr>
        <p:spPr bwMode="auto">
          <a:xfrm>
            <a:off x="163772" y="1243084"/>
            <a:ext cx="8980227" cy="4114800"/>
          </a:xfrm>
          <a:prstGeom prst="rect">
            <a:avLst/>
          </a:prstGeom>
          <a:noFill/>
          <a:ln w="9525">
            <a:noFill/>
            <a:miter lim="800000"/>
            <a:headEnd/>
            <a:tailEnd/>
          </a:ln>
        </p:spPr>
        <p:txBody>
          <a:bodyPr/>
          <a:lstStyle/>
          <a:p>
            <a:pPr>
              <a:spcBef>
                <a:spcPct val="20000"/>
              </a:spcBef>
              <a:spcAft>
                <a:spcPts val="600"/>
              </a:spcAft>
              <a:buClr>
                <a:schemeClr val="accent2"/>
              </a:buClr>
              <a:buSzPct val="80000"/>
              <a:buFont typeface="Wingdings" pitchFamily="2" charset="2"/>
              <a:buNone/>
            </a:pPr>
            <a:r>
              <a:rPr kumimoji="1" lang="en-US" sz="2000" b="1" dirty="0">
                <a:latin typeface="Arial" pitchFamily="34" charset="0"/>
                <a:cs typeface="Arial" pitchFamily="34" charset="0"/>
              </a:rPr>
              <a:t>In addition to </a:t>
            </a:r>
            <a:r>
              <a:rPr kumimoji="1" lang="en-US" sz="2000" b="1" dirty="0" smtClean="0">
                <a:latin typeface="Arial" pitchFamily="34" charset="0"/>
                <a:cs typeface="Arial" pitchFamily="34" charset="0"/>
              </a:rPr>
              <a:t>surveillance of the actual performance of the L&amp;H evolution, contractor </a:t>
            </a:r>
            <a:r>
              <a:rPr kumimoji="1" lang="en-US" sz="2000" b="1" dirty="0">
                <a:latin typeface="Arial" pitchFamily="34" charset="0"/>
                <a:cs typeface="Arial" pitchFamily="34" charset="0"/>
              </a:rPr>
              <a:t>crane </a:t>
            </a:r>
            <a:r>
              <a:rPr kumimoji="1" lang="en-US" sz="2000" b="1" dirty="0" smtClean="0">
                <a:latin typeface="Arial" pitchFamily="34" charset="0"/>
                <a:cs typeface="Arial" pitchFamily="34" charset="0"/>
              </a:rPr>
              <a:t>operations </a:t>
            </a:r>
            <a:r>
              <a:rPr kumimoji="1" lang="en-US" sz="2000" b="1" dirty="0">
                <a:latin typeface="Arial" pitchFamily="34" charset="0"/>
                <a:cs typeface="Arial" pitchFamily="34" charset="0"/>
              </a:rPr>
              <a:t>may be audited at any time while on Newport News property to ensure:</a:t>
            </a:r>
            <a:r>
              <a:rPr kumimoji="1" lang="en-US" sz="2000" dirty="0">
                <a:latin typeface="Arial" pitchFamily="34" charset="0"/>
                <a:cs typeface="Arial" pitchFamily="34" charset="0"/>
              </a:rPr>
              <a:t>  </a:t>
            </a:r>
          </a:p>
          <a:p>
            <a:pPr marL="463550" lvl="1" indent="-231775">
              <a:spcBef>
                <a:spcPct val="20000"/>
              </a:spcBef>
              <a:buSzPct val="90000"/>
              <a:buFont typeface="Tahoma" pitchFamily="34" charset="0"/>
              <a:buChar char="‒"/>
            </a:pPr>
            <a:r>
              <a:rPr kumimoji="1" lang="en-US" sz="2000" dirty="0" smtClean="0">
                <a:latin typeface="Arial" pitchFamily="34" charset="0"/>
                <a:cs typeface="Arial" pitchFamily="34" charset="0"/>
              </a:rPr>
              <a:t>Certificate </a:t>
            </a:r>
            <a:r>
              <a:rPr kumimoji="1" lang="en-US" sz="2000" dirty="0">
                <a:latin typeface="Arial" pitchFamily="34" charset="0"/>
                <a:cs typeface="Arial" pitchFamily="34" charset="0"/>
              </a:rPr>
              <a:t>of Compliance is properly completed </a:t>
            </a:r>
            <a:r>
              <a:rPr kumimoji="1" lang="en-US" sz="2000" dirty="0" smtClean="0">
                <a:latin typeface="Arial" pitchFamily="34" charset="0"/>
                <a:cs typeface="Arial" pitchFamily="34" charset="0"/>
              </a:rPr>
              <a:t>&amp; displayed </a:t>
            </a:r>
            <a:r>
              <a:rPr kumimoji="1" lang="en-US" sz="2000" dirty="0">
                <a:latin typeface="Arial" pitchFamily="34" charset="0"/>
                <a:cs typeface="Arial" pitchFamily="34" charset="0"/>
              </a:rPr>
              <a:t>on the crane.</a:t>
            </a:r>
          </a:p>
          <a:p>
            <a:pPr marL="463550" lvl="1" indent="-231775">
              <a:spcBef>
                <a:spcPct val="20000"/>
              </a:spcBef>
              <a:buSzPct val="90000"/>
              <a:buFont typeface="Tahoma" pitchFamily="34" charset="0"/>
              <a:buChar char="‒"/>
            </a:pPr>
            <a:r>
              <a:rPr kumimoji="1" lang="en-US" sz="2000" dirty="0" smtClean="0">
                <a:latin typeface="Arial" pitchFamily="34" charset="0"/>
                <a:cs typeface="Arial" pitchFamily="34" charset="0"/>
              </a:rPr>
              <a:t>ODCL </a:t>
            </a:r>
            <a:r>
              <a:rPr kumimoji="1" lang="en-US" sz="2000" dirty="0">
                <a:latin typeface="Arial" pitchFamily="34" charset="0"/>
                <a:cs typeface="Arial" pitchFamily="34" charset="0"/>
              </a:rPr>
              <a:t>was properly completed and retained.</a:t>
            </a:r>
          </a:p>
          <a:p>
            <a:pPr marL="463550" lvl="1" indent="-231775">
              <a:spcBef>
                <a:spcPct val="20000"/>
              </a:spcBef>
              <a:buSzPct val="90000"/>
              <a:buFont typeface="Tahoma" pitchFamily="34" charset="0"/>
              <a:buChar char="‒"/>
            </a:pPr>
            <a:r>
              <a:rPr kumimoji="1" lang="en-US" sz="2000" dirty="0">
                <a:latin typeface="Arial" pitchFamily="34" charset="0"/>
                <a:cs typeface="Arial" pitchFamily="34" charset="0"/>
              </a:rPr>
              <a:t>All installed safety devices are operational.</a:t>
            </a:r>
          </a:p>
          <a:p>
            <a:pPr marL="463550" lvl="1" indent="-231775">
              <a:spcBef>
                <a:spcPct val="20000"/>
              </a:spcBef>
              <a:buSzPct val="90000"/>
              <a:buFont typeface="Tahoma" pitchFamily="34" charset="0"/>
              <a:buChar char="‒"/>
            </a:pPr>
            <a:r>
              <a:rPr kumimoji="1" lang="en-US" sz="2000" dirty="0">
                <a:latin typeface="Arial" pitchFamily="34" charset="0"/>
                <a:cs typeface="Arial" pitchFamily="34" charset="0"/>
              </a:rPr>
              <a:t>The operator understands how to report a crane accident.</a:t>
            </a:r>
          </a:p>
          <a:p>
            <a:pPr marL="463550" lvl="1" indent="-231775">
              <a:spcBef>
                <a:spcPct val="20000"/>
              </a:spcBef>
              <a:buSzPct val="90000"/>
              <a:buFont typeface="Tahoma" pitchFamily="34" charset="0"/>
              <a:buChar char="‒"/>
            </a:pPr>
            <a:r>
              <a:rPr kumimoji="1" lang="en-US" sz="2000" dirty="0">
                <a:latin typeface="Arial" pitchFamily="34" charset="0"/>
                <a:cs typeface="Arial" pitchFamily="34" charset="0"/>
              </a:rPr>
              <a:t>Equipment OSHA inspections and tests are up-to-date.</a:t>
            </a:r>
          </a:p>
          <a:p>
            <a:pPr marL="463550" lvl="1" indent="-231775">
              <a:spcBef>
                <a:spcPct val="20000"/>
              </a:spcBef>
              <a:buSzPct val="90000"/>
              <a:buFont typeface="Tahoma" pitchFamily="34" charset="0"/>
              <a:buChar char="‒"/>
            </a:pPr>
            <a:r>
              <a:rPr kumimoji="1" lang="en-US" sz="2000" dirty="0">
                <a:latin typeface="Arial" pitchFamily="34" charset="0"/>
                <a:cs typeface="Arial" pitchFamily="34" charset="0"/>
              </a:rPr>
              <a:t>A completed lift plan is on site and being used.</a:t>
            </a:r>
          </a:p>
        </p:txBody>
      </p:sp>
      <p:sp>
        <p:nvSpPr>
          <p:cNvPr id="8" name="Title 1"/>
          <p:cNvSpPr txBox="1">
            <a:spLocks/>
          </p:cNvSpPr>
          <p:nvPr/>
        </p:nvSpPr>
        <p:spPr bwMode="auto">
          <a:xfrm>
            <a:off x="228600" y="76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kern="0" cap="none" spc="0" normalizeH="0" baseline="0" noProof="0" dirty="0" smtClean="0">
                <a:ln>
                  <a:noFill/>
                </a:ln>
                <a:solidFill>
                  <a:schemeClr val="tx1"/>
                </a:solidFill>
                <a:effectLst/>
                <a:uLnTx/>
                <a:uFillTx/>
                <a:latin typeface="Arial" pitchFamily="34" charset="0"/>
                <a:ea typeface="+mj-ea"/>
                <a:cs typeface="Arial" pitchFamily="34" charset="0"/>
              </a:rPr>
              <a:t>Contractor Crane Operations - Surveillance</a:t>
            </a:r>
            <a:endParaRPr kumimoji="0" lang="en-US" sz="2400" b="0" i="0" u="none" kern="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Contractor Crane Observations for 2013</a:t>
            </a:r>
            <a:endParaRPr lang="en-US" dirty="0"/>
          </a:p>
        </p:txBody>
      </p:sp>
      <p:sp>
        <p:nvSpPr>
          <p:cNvPr id="3" name="Content Placeholder 2"/>
          <p:cNvSpPr>
            <a:spLocks noGrp="1"/>
          </p:cNvSpPr>
          <p:nvPr>
            <p:ph idx="1"/>
          </p:nvPr>
        </p:nvSpPr>
        <p:spPr>
          <a:xfrm>
            <a:off x="304800" y="1119116"/>
            <a:ext cx="4198961" cy="5295332"/>
          </a:xfrm>
        </p:spPr>
        <p:txBody>
          <a:bodyPr>
            <a:normAutofit/>
          </a:bodyPr>
          <a:lstStyle/>
          <a:p>
            <a:r>
              <a:rPr lang="en-US" dirty="0" smtClean="0"/>
              <a:t>Improper Rigging</a:t>
            </a:r>
          </a:p>
          <a:p>
            <a:pPr lvl="1"/>
            <a:r>
              <a:rPr lang="en-US" dirty="0" smtClean="0"/>
              <a:t>Using damaged slings</a:t>
            </a:r>
          </a:p>
          <a:p>
            <a:pPr lvl="1"/>
            <a:r>
              <a:rPr lang="en-US" dirty="0" smtClean="0"/>
              <a:t>Failing to use packing or tagline when it was needed</a:t>
            </a:r>
          </a:p>
          <a:p>
            <a:pPr lvl="1"/>
            <a:r>
              <a:rPr lang="en-US" dirty="0" smtClean="0"/>
              <a:t>Lifting unbalanced loads</a:t>
            </a:r>
          </a:p>
          <a:p>
            <a:pPr lvl="1"/>
            <a:r>
              <a:rPr lang="en-US" dirty="0" smtClean="0"/>
              <a:t>Side pull on the rigging gear</a:t>
            </a:r>
          </a:p>
          <a:p>
            <a:pPr lvl="1"/>
            <a:r>
              <a:rPr lang="en-US" dirty="0" smtClean="0"/>
              <a:t>Using incorrect shackle size</a:t>
            </a:r>
          </a:p>
          <a:p>
            <a:r>
              <a:rPr lang="en-US" dirty="0" smtClean="0"/>
              <a:t>No (or Inadequate) Lift Plans</a:t>
            </a:r>
          </a:p>
          <a:p>
            <a:pPr lvl="1"/>
            <a:r>
              <a:rPr lang="en-US" dirty="0" smtClean="0"/>
              <a:t>Failure to have a lift plan on job site</a:t>
            </a:r>
          </a:p>
          <a:p>
            <a:pPr lvl="1"/>
            <a:r>
              <a:rPr lang="en-US" dirty="0" smtClean="0"/>
              <a:t>Failure to provide complete details and/or process to make a successful lift on a lift plan. </a:t>
            </a:r>
          </a:p>
          <a:p>
            <a:pPr lvl="1"/>
            <a:r>
              <a:rPr lang="en-US" dirty="0" smtClean="0"/>
              <a:t>Inadequate risk assessment and mitigation</a:t>
            </a:r>
          </a:p>
          <a:p>
            <a:pPr lvl="1"/>
            <a:r>
              <a:rPr lang="en-US" dirty="0" smtClean="0"/>
              <a:t>Did not pre-brief the job with crew</a:t>
            </a:r>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dirty="0"/>
          </a:p>
        </p:txBody>
      </p:sp>
      <p:sp>
        <p:nvSpPr>
          <p:cNvPr id="6" name="Content Placeholder 2"/>
          <p:cNvSpPr txBox="1">
            <a:spLocks/>
          </p:cNvSpPr>
          <p:nvPr/>
        </p:nvSpPr>
        <p:spPr bwMode="auto">
          <a:xfrm>
            <a:off x="4742597" y="1162334"/>
            <a:ext cx="4198961" cy="5295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0188" marR="0" lvl="0" indent="-230188" algn="l" defTabSz="914400" rtl="0" eaLnBrk="0" fontAlgn="base" latinLnBrk="0" hangingPunct="0">
              <a:lnSpc>
                <a:spcPct val="100000"/>
              </a:lnSpc>
              <a:spcBef>
                <a:spcPts val="24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Operator Error </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Talking</a:t>
            </a:r>
            <a:r>
              <a:rPr kumimoji="0" lang="en-US" sz="1600" b="0" i="0" u="none" strike="noStrike" kern="0" cap="none" spc="0" normalizeH="0" noProof="0" dirty="0" smtClean="0">
                <a:ln>
                  <a:noFill/>
                </a:ln>
                <a:solidFill>
                  <a:schemeClr val="tx1"/>
                </a:solidFill>
                <a:effectLst/>
                <a:uLnTx/>
                <a:uFillTx/>
                <a:latin typeface="Arial" pitchFamily="34" charset="0"/>
                <a:cs typeface="Arial" pitchFamily="34" charset="0"/>
              </a:rPr>
              <a:t> on cell phone while operating crane</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r>
              <a:rPr lang="en-US" sz="1600" kern="0" baseline="0" dirty="0" smtClean="0">
                <a:latin typeface="Arial" pitchFamily="34" charset="0"/>
                <a:cs typeface="Arial" pitchFamily="34" charset="0"/>
              </a:rPr>
              <a:t>No operators daily check list  (ODCL) performed </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r>
              <a:rPr kumimoji="0" lang="en-US" sz="1600" b="0" i="0" u="none" strike="noStrike" kern="0" cap="none" spc="0" normalizeH="0" noProof="0" dirty="0" smtClean="0">
                <a:ln>
                  <a:noFill/>
                </a:ln>
                <a:solidFill>
                  <a:schemeClr val="tx1"/>
                </a:solidFill>
                <a:effectLst/>
                <a:uLnTx/>
                <a:uFillTx/>
                <a:latin typeface="Arial" pitchFamily="34" charset="0"/>
                <a:cs typeface="Arial" pitchFamily="34" charset="0"/>
              </a:rPr>
              <a:t>Not knowing the weight of the job</a:t>
            </a:r>
            <a:endPar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230188" marR="0" lvl="0" indent="-230188" algn="l" defTabSz="914400" rtl="0" eaLnBrk="0" fontAlgn="base" latinLnBrk="0" hangingPunct="0">
              <a:lnSpc>
                <a:spcPct val="100000"/>
              </a:lnSpc>
              <a:spcBef>
                <a:spcPts val="24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Working Under/On Load</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Passing loads over people’s head</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r>
              <a:rPr lang="en-US" sz="1600" kern="0" dirty="0" smtClean="0">
                <a:latin typeface="Arial" pitchFamily="34" charset="0"/>
                <a:cs typeface="Arial" pitchFamily="34" charset="0"/>
              </a:rPr>
              <a:t>Allowing personnel to work on or under a suspended load</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indent="287338">
              <a:buFont typeface="Arial" pitchFamily="34" charset="0"/>
              <a:buChar char="•"/>
            </a:pPr>
            <a:r>
              <a:rPr lang="en-US" sz="2000" dirty="0" smtClean="0">
                <a:latin typeface="Arial" pitchFamily="34" charset="0"/>
                <a:cs typeface="Arial" pitchFamily="34" charset="0"/>
              </a:rPr>
              <a:t>Travel Path</a:t>
            </a:r>
          </a:p>
          <a:p>
            <a:pPr marL="463550" lvl="1" indent="219075">
              <a:buFont typeface="Arial" pitchFamily="34" charset="0"/>
              <a:buChar char="‒"/>
            </a:pPr>
            <a:r>
              <a:rPr lang="en-US" sz="1600" dirty="0" smtClean="0">
                <a:latin typeface="Arial" pitchFamily="34" charset="0"/>
                <a:cs typeface="Arial" pitchFamily="34" charset="0"/>
              </a:rPr>
              <a:t>Parking vehicles in yellow travel path</a:t>
            </a:r>
          </a:p>
          <a:p>
            <a:pPr marL="463550" lvl="1" indent="219075">
              <a:buFont typeface="Arial" pitchFamily="34" charset="0"/>
              <a:buChar char="‒"/>
            </a:pPr>
            <a:r>
              <a:rPr lang="en-US" sz="1600" dirty="0" smtClean="0">
                <a:latin typeface="Arial" pitchFamily="34" charset="0"/>
                <a:cs typeface="Arial" pitchFamily="34" charset="0"/>
              </a:rPr>
              <a:t>Leaving material in yellow travel path</a:t>
            </a:r>
          </a:p>
          <a:p>
            <a:pPr marL="684213" marR="0" lvl="1" indent="-227013" algn="l" defTabSz="914400" rtl="0" eaLnBrk="0" fontAlgn="base" latinLnBrk="0" hangingPunct="0">
              <a:lnSpc>
                <a:spcPct val="100000"/>
              </a:lnSpc>
              <a:spcBef>
                <a:spcPts val="6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17904</TotalTime>
  <Words>2608</Words>
  <Application>Microsoft Office PowerPoint</Application>
  <PresentationFormat>On-screen Show (4:3)</PresentationFormat>
  <Paragraphs>690</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Acrobat Document</vt:lpstr>
      <vt:lpstr>Slide 1</vt:lpstr>
      <vt:lpstr>Agenda</vt:lpstr>
      <vt:lpstr>Fall Protection</vt:lpstr>
      <vt:lpstr>Fall Protection</vt:lpstr>
      <vt:lpstr>Seat Belts and Seats</vt:lpstr>
      <vt:lpstr>Temporary Canopy Use Guidelines</vt:lpstr>
      <vt:lpstr>Red Wing Boot Recall</vt:lpstr>
      <vt:lpstr>Slide 8</vt:lpstr>
      <vt:lpstr>Typical Contractor Crane Observations for 2013</vt:lpstr>
      <vt:lpstr>Lift Plans - Requirements List</vt:lpstr>
      <vt:lpstr>Lift Plans</vt:lpstr>
      <vt:lpstr>Brief the Lift Plan and the Job Being Performed</vt:lpstr>
      <vt:lpstr>Definition of a Reportable Crane Accident</vt:lpstr>
      <vt:lpstr>Lifting and Handling (L&amp;H) Accident Reporting</vt:lpstr>
      <vt:lpstr>NNS Standard Construction Time-and-Material Ticket</vt:lpstr>
      <vt:lpstr>NNS Standard Engineering Time-and-Material Ticket</vt:lpstr>
      <vt:lpstr>STOP Cards</vt:lpstr>
      <vt:lpstr>QUESTIONS?</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PowerPoint Template</dc:title>
  <dc:creator>Corporate Communications</dc:creator>
  <cp:lastModifiedBy>rll12</cp:lastModifiedBy>
  <cp:revision>1283</cp:revision>
  <dcterms:created xsi:type="dcterms:W3CDTF">2007-12-05T18:39:31Z</dcterms:created>
  <dcterms:modified xsi:type="dcterms:W3CDTF">2014-02-05T20:07:07Z</dcterms:modified>
</cp:coreProperties>
</file>