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45" r:id="rId2"/>
    <p:sldId id="375" r:id="rId3"/>
    <p:sldId id="372" r:id="rId4"/>
    <p:sldId id="374" r:id="rId5"/>
    <p:sldId id="373" r:id="rId6"/>
    <p:sldId id="362" r:id="rId7"/>
    <p:sldId id="364" r:id="rId8"/>
    <p:sldId id="363" r:id="rId9"/>
    <p:sldId id="366" r:id="rId10"/>
    <p:sldId id="367" r:id="rId11"/>
    <p:sldId id="371" r:id="rId12"/>
    <p:sldId id="368" r:id="rId13"/>
    <p:sldId id="370" r:id="rId14"/>
    <p:sldId id="355" r:id="rId15"/>
  </p:sldIdLst>
  <p:sldSz cx="9144000" cy="6858000" type="screen4x3"/>
  <p:notesSz cx="7023100" cy="9309100"/>
  <p:custDataLst>
    <p:tags r:id="rId17"/>
  </p:custDataLst>
  <p:defaultTex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extLst>
    <p:ext uri="{EFAFB233-063F-42B5-8137-9DF3F51BA10A}">
      <p15:sldGuideLst xmlns:p15="http://schemas.microsoft.com/office/powerpoint/2012/main">
        <p15:guide id="1" orient="horz" pos="2159">
          <p15:clr>
            <a:srgbClr val="A4A3A4"/>
          </p15:clr>
        </p15:guide>
        <p15:guide id="2" pos="1452">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7A1"/>
    <a:srgbClr val="0846A2"/>
    <a:srgbClr val="0E3D9C"/>
    <a:srgbClr val="0000CC"/>
    <a:srgbClr val="0033CC"/>
    <a:srgbClr val="575F6D"/>
    <a:srgbClr val="FF9933"/>
    <a:srgbClr val="005DAA"/>
    <a:srgbClr val="5DAA00"/>
    <a:srgbClr val="4FA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59" autoAdjust="0"/>
    <p:restoredTop sz="83303" autoAdjust="0"/>
  </p:normalViewPr>
  <p:slideViewPr>
    <p:cSldViewPr snapToGrid="0">
      <p:cViewPr varScale="1">
        <p:scale>
          <a:sx n="111" d="100"/>
          <a:sy n="111" d="100"/>
        </p:scale>
        <p:origin x="1236" y="114"/>
      </p:cViewPr>
      <p:guideLst>
        <p:guide orient="horz" pos="2159"/>
        <p:guide pos="1452"/>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2" d="100"/>
          <a:sy n="52" d="100"/>
        </p:scale>
        <p:origin x="-1818"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1"/>
            <a:ext cx="3043344" cy="465455"/>
          </a:xfrm>
          <a:prstGeom prst="rect">
            <a:avLst/>
          </a:prstGeom>
          <a:noFill/>
          <a:ln w="9525">
            <a:noFill/>
            <a:miter lim="800000"/>
            <a:headEnd/>
            <a:tailEnd/>
          </a:ln>
          <a:effectLst/>
        </p:spPr>
        <p:txBody>
          <a:bodyPr vert="horz" wrap="square" lIns="92237" tIns="46120" rIns="92237" bIns="46120" numCol="1" anchor="t" anchorCtr="0" compatLnSpc="1">
            <a:prstTxWarp prst="textNoShape">
              <a:avLst/>
            </a:prstTxWarp>
          </a:bodyPr>
          <a:lstStyle>
            <a:lvl1pPr>
              <a:defRPr sz="1100" smtClean="0">
                <a:latin typeface="Arial" charset="0"/>
              </a:defRPr>
            </a:lvl1pPr>
          </a:lstStyle>
          <a:p>
            <a:pPr>
              <a:defRPr/>
            </a:pPr>
            <a:endParaRPr lang="en-US" dirty="0"/>
          </a:p>
        </p:txBody>
      </p:sp>
      <p:sp>
        <p:nvSpPr>
          <p:cNvPr id="125955" name="Rectangle 3"/>
          <p:cNvSpPr>
            <a:spLocks noGrp="1" noChangeArrowheads="1"/>
          </p:cNvSpPr>
          <p:nvPr>
            <p:ph type="dt" idx="1"/>
          </p:nvPr>
        </p:nvSpPr>
        <p:spPr bwMode="auto">
          <a:xfrm>
            <a:off x="3978131" y="1"/>
            <a:ext cx="3043344" cy="465455"/>
          </a:xfrm>
          <a:prstGeom prst="rect">
            <a:avLst/>
          </a:prstGeom>
          <a:noFill/>
          <a:ln w="9525">
            <a:noFill/>
            <a:miter lim="800000"/>
            <a:headEnd/>
            <a:tailEnd/>
          </a:ln>
          <a:effectLst/>
        </p:spPr>
        <p:txBody>
          <a:bodyPr vert="horz" wrap="square" lIns="92237" tIns="46120" rIns="92237" bIns="46120" numCol="1" anchor="t" anchorCtr="0" compatLnSpc="1">
            <a:prstTxWarp prst="textNoShape">
              <a:avLst/>
            </a:prstTxWarp>
          </a:bodyPr>
          <a:lstStyle>
            <a:lvl1pPr algn="r">
              <a:defRPr sz="1100" smtClean="0">
                <a:latin typeface="Arial" charset="0"/>
              </a:defRPr>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1184275" y="696913"/>
            <a:ext cx="4654550" cy="3490912"/>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702310" y="4421825"/>
            <a:ext cx="5618480" cy="4189095"/>
          </a:xfrm>
          <a:prstGeom prst="rect">
            <a:avLst/>
          </a:prstGeom>
          <a:noFill/>
          <a:ln w="9525">
            <a:noFill/>
            <a:miter lim="800000"/>
            <a:headEnd/>
            <a:tailEnd/>
          </a:ln>
          <a:effectLst/>
        </p:spPr>
        <p:txBody>
          <a:bodyPr vert="horz" wrap="square" lIns="92237" tIns="46120" rIns="92237" bIns="461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5958" name="Rectangle 6"/>
          <p:cNvSpPr>
            <a:spLocks noGrp="1" noChangeArrowheads="1"/>
          </p:cNvSpPr>
          <p:nvPr>
            <p:ph type="ftr" sz="quarter" idx="4"/>
          </p:nvPr>
        </p:nvSpPr>
        <p:spPr bwMode="auto">
          <a:xfrm>
            <a:off x="0" y="8842032"/>
            <a:ext cx="3043344" cy="465455"/>
          </a:xfrm>
          <a:prstGeom prst="rect">
            <a:avLst/>
          </a:prstGeom>
          <a:noFill/>
          <a:ln w="9525">
            <a:noFill/>
            <a:miter lim="800000"/>
            <a:headEnd/>
            <a:tailEnd/>
          </a:ln>
          <a:effectLst/>
        </p:spPr>
        <p:txBody>
          <a:bodyPr vert="horz" wrap="square" lIns="92237" tIns="46120" rIns="92237" bIns="46120" numCol="1" anchor="b" anchorCtr="0" compatLnSpc="1">
            <a:prstTxWarp prst="textNoShape">
              <a:avLst/>
            </a:prstTxWarp>
          </a:bodyPr>
          <a:lstStyle>
            <a:lvl1pPr>
              <a:defRPr sz="1100" smtClean="0">
                <a:latin typeface="Arial" charset="0"/>
              </a:defRPr>
            </a:lvl1pPr>
          </a:lstStyle>
          <a:p>
            <a:pPr>
              <a:defRPr/>
            </a:pPr>
            <a:endParaRPr lang="en-US" dirty="0"/>
          </a:p>
        </p:txBody>
      </p:sp>
      <p:sp>
        <p:nvSpPr>
          <p:cNvPr id="125959" name="Rectangle 7"/>
          <p:cNvSpPr>
            <a:spLocks noGrp="1" noChangeArrowheads="1"/>
          </p:cNvSpPr>
          <p:nvPr>
            <p:ph type="sldNum" sz="quarter" idx="5"/>
          </p:nvPr>
        </p:nvSpPr>
        <p:spPr bwMode="auto">
          <a:xfrm>
            <a:off x="3978131" y="8842032"/>
            <a:ext cx="3043344" cy="465455"/>
          </a:xfrm>
          <a:prstGeom prst="rect">
            <a:avLst/>
          </a:prstGeom>
          <a:noFill/>
          <a:ln w="9525">
            <a:noFill/>
            <a:miter lim="800000"/>
            <a:headEnd/>
            <a:tailEnd/>
          </a:ln>
          <a:effectLst/>
        </p:spPr>
        <p:txBody>
          <a:bodyPr vert="horz" wrap="square" lIns="92237" tIns="46120" rIns="92237" bIns="46120" numCol="1" anchor="b" anchorCtr="0" compatLnSpc="1">
            <a:prstTxWarp prst="textNoShape">
              <a:avLst/>
            </a:prstTxWarp>
          </a:bodyPr>
          <a:lstStyle>
            <a:lvl1pPr algn="r">
              <a:defRPr sz="1100" smtClean="0">
                <a:latin typeface="Arial" charset="0"/>
              </a:defRPr>
            </a:lvl1pPr>
          </a:lstStyle>
          <a:p>
            <a:pPr>
              <a:defRPr/>
            </a:pPr>
            <a:fld id="{6C2B205D-311F-449C-BC2F-DB011333AA54}" type="slidenum">
              <a:rPr lang="en-US"/>
              <a:pPr>
                <a:defRPr/>
              </a:pPr>
              <a:t>‹#›</a:t>
            </a:fld>
            <a:endParaRPr lang="en-US" dirty="0"/>
          </a:p>
        </p:txBody>
      </p:sp>
    </p:spTree>
    <p:extLst>
      <p:ext uri="{BB962C8B-B14F-4D97-AF65-F5344CB8AC3E}">
        <p14:creationId xmlns:p14="http://schemas.microsoft.com/office/powerpoint/2010/main" val="42893185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1</a:t>
            </a:fld>
            <a:endParaRPr lang="en-US" dirty="0"/>
          </a:p>
        </p:txBody>
      </p:sp>
    </p:spTree>
    <p:extLst>
      <p:ext uri="{BB962C8B-B14F-4D97-AF65-F5344CB8AC3E}">
        <p14:creationId xmlns:p14="http://schemas.microsoft.com/office/powerpoint/2010/main" val="569351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14</a:t>
            </a:fld>
            <a:endParaRPr lang="en-US" dirty="0"/>
          </a:p>
        </p:txBody>
      </p:sp>
    </p:spTree>
    <p:extLst>
      <p:ext uri="{BB962C8B-B14F-4D97-AF65-F5344CB8AC3E}">
        <p14:creationId xmlns:p14="http://schemas.microsoft.com/office/powerpoint/2010/main" val="3276035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3</a:t>
            </a:fld>
            <a:endParaRPr lang="en-US" dirty="0"/>
          </a:p>
        </p:txBody>
      </p:sp>
    </p:spTree>
    <p:extLst>
      <p:ext uri="{BB962C8B-B14F-4D97-AF65-F5344CB8AC3E}">
        <p14:creationId xmlns:p14="http://schemas.microsoft.com/office/powerpoint/2010/main" val="347914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4</a:t>
            </a:fld>
            <a:endParaRPr lang="en-US" dirty="0"/>
          </a:p>
        </p:txBody>
      </p:sp>
    </p:spTree>
    <p:extLst>
      <p:ext uri="{BB962C8B-B14F-4D97-AF65-F5344CB8AC3E}">
        <p14:creationId xmlns:p14="http://schemas.microsoft.com/office/powerpoint/2010/main" val="2777902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5</a:t>
            </a:fld>
            <a:endParaRPr lang="en-US" dirty="0"/>
          </a:p>
        </p:txBody>
      </p:sp>
    </p:spTree>
    <p:extLst>
      <p:ext uri="{BB962C8B-B14F-4D97-AF65-F5344CB8AC3E}">
        <p14:creationId xmlns:p14="http://schemas.microsoft.com/office/powerpoint/2010/main" val="2267228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6</a:t>
            </a:fld>
            <a:endParaRPr lang="en-US" dirty="0"/>
          </a:p>
        </p:txBody>
      </p:sp>
    </p:spTree>
    <p:extLst>
      <p:ext uri="{BB962C8B-B14F-4D97-AF65-F5344CB8AC3E}">
        <p14:creationId xmlns:p14="http://schemas.microsoft.com/office/powerpoint/2010/main" val="2984462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7</a:t>
            </a:fld>
            <a:endParaRPr lang="en-US" dirty="0"/>
          </a:p>
        </p:txBody>
      </p:sp>
    </p:spTree>
    <p:extLst>
      <p:ext uri="{BB962C8B-B14F-4D97-AF65-F5344CB8AC3E}">
        <p14:creationId xmlns:p14="http://schemas.microsoft.com/office/powerpoint/2010/main" val="720571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8</a:t>
            </a:fld>
            <a:endParaRPr lang="en-US" dirty="0"/>
          </a:p>
        </p:txBody>
      </p:sp>
    </p:spTree>
    <p:extLst>
      <p:ext uri="{BB962C8B-B14F-4D97-AF65-F5344CB8AC3E}">
        <p14:creationId xmlns:p14="http://schemas.microsoft.com/office/powerpoint/2010/main" val="227115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9</a:t>
            </a:fld>
            <a:endParaRPr lang="en-US" dirty="0"/>
          </a:p>
        </p:txBody>
      </p:sp>
    </p:spTree>
    <p:extLst>
      <p:ext uri="{BB962C8B-B14F-4D97-AF65-F5344CB8AC3E}">
        <p14:creationId xmlns:p14="http://schemas.microsoft.com/office/powerpoint/2010/main" val="2945683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10</a:t>
            </a:fld>
            <a:endParaRPr lang="en-US" dirty="0"/>
          </a:p>
        </p:txBody>
      </p:sp>
    </p:spTree>
    <p:extLst>
      <p:ext uri="{BB962C8B-B14F-4D97-AF65-F5344CB8AC3E}">
        <p14:creationId xmlns:p14="http://schemas.microsoft.com/office/powerpoint/2010/main" val="3773619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descr="Canada.jpg"/>
          <p:cNvPicPr>
            <a:picLocks noChangeAspect="1"/>
          </p:cNvPicPr>
          <p:nvPr userDrawn="1"/>
        </p:nvPicPr>
        <p:blipFill>
          <a:blip r:embed="rId2" cstate="print"/>
          <a:stretch>
            <a:fillRect/>
          </a:stretch>
        </p:blipFill>
        <p:spPr>
          <a:xfrm>
            <a:off x="0" y="4114800"/>
            <a:ext cx="9144000" cy="2743200"/>
          </a:xfrm>
          <a:prstGeom prst="rect">
            <a:avLst/>
          </a:prstGeom>
        </p:spPr>
      </p:pic>
      <p:pic>
        <p:nvPicPr>
          <p:cNvPr id="11" name="Picture 10" descr="HI logo_main.jpg"/>
          <p:cNvPicPr>
            <a:picLocks noChangeAspect="1"/>
          </p:cNvPicPr>
          <p:nvPr userDrawn="1"/>
        </p:nvPicPr>
        <p:blipFill>
          <a:blip r:embed="rId3" cstate="print"/>
          <a:stretch>
            <a:fillRect/>
          </a:stretch>
        </p:blipFill>
        <p:spPr>
          <a:xfrm>
            <a:off x="539636" y="435810"/>
            <a:ext cx="3734342" cy="121492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04800" y="1402080"/>
            <a:ext cx="8382000" cy="4524333"/>
          </a:xfrm>
        </p:spPr>
        <p:txBody>
          <a:bodyPr/>
          <a:lstStyle>
            <a:lvl1pPr>
              <a:spcBef>
                <a:spcPts val="24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E0289A56-8F70-4953-887E-755846F82BD9}" type="datetime1">
              <a:rPr lang="en-US" smtClean="0"/>
              <a:pPr>
                <a:defRPr/>
              </a:pPr>
              <a:t>3/18/2015</a:t>
            </a:fld>
            <a:endParaRPr lang="en-US" dirty="0"/>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04800"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0545"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5727C8C5-5DEE-49B9-85D1-466308AA417B}" type="datetime1">
              <a:rPr lang="en-US" smtClean="0"/>
              <a:pPr>
                <a:defRPr/>
              </a:pPr>
              <a:t>3/18/2015</a:t>
            </a:fld>
            <a:endParaRPr lang="en-US" dirty="0"/>
          </a:p>
        </p:txBody>
      </p:sp>
      <p:sp>
        <p:nvSpPr>
          <p:cNvPr id="6" name="Rectangle 89"/>
          <p:cNvSpPr>
            <a:spLocks noGrp="1" noChangeArrowheads="1"/>
          </p:cNvSpPr>
          <p:nvPr>
            <p:ph type="sldNum" sz="quarter" idx="11"/>
          </p:nvPr>
        </p:nvSpPr>
        <p:spPr>
          <a:ln/>
        </p:spPr>
        <p:txBody>
          <a:bodyPr/>
          <a:lstStyle>
            <a:lvl1pPr>
              <a:defRPr/>
            </a:lvl1pPr>
          </a:lstStyle>
          <a:p>
            <a:fld id="{BE6D4B03-E339-4C9D-AC39-0BD7C921B5B0}"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pic>
        <p:nvPicPr>
          <p:cNvPr id="5" name="Picture 4" descr="HI logo_main.jpg"/>
          <p:cNvPicPr>
            <a:picLocks noChangeAspect="1"/>
          </p:cNvPicPr>
          <p:nvPr userDrawn="1"/>
        </p:nvPicPr>
        <p:blipFill>
          <a:blip r:embed="rId2" cstate="print"/>
          <a:stretch>
            <a:fillRect/>
          </a:stretch>
        </p:blipFill>
        <p:spPr>
          <a:xfrm>
            <a:off x="3493647" y="1925746"/>
            <a:ext cx="2154677" cy="2843942"/>
          </a:xfrm>
          <a:prstGeom prst="rect">
            <a:avLst/>
          </a:prstGeom>
        </p:spPr>
      </p:pic>
      <p:sp>
        <p:nvSpPr>
          <p:cNvPr id="6" name="Footer Placeholder 12"/>
          <p:cNvSpPr txBox="1">
            <a:spLocks/>
          </p:cNvSpPr>
          <p:nvPr userDrawn="1"/>
        </p:nvSpPr>
        <p:spPr>
          <a:xfrm>
            <a:off x="2250281" y="6657945"/>
            <a:ext cx="4662488" cy="200055"/>
          </a:xfrm>
          <a:prstGeom prst="rect">
            <a:avLst/>
          </a:prstGeom>
        </p:spPr>
        <p:txBody>
          <a:bodyPr wrap="square" anchor="b" anchorCtr="0">
            <a:spAutoFit/>
          </a:bodyPr>
          <a:ls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700" dirty="0" smtClean="0">
                <a:solidFill>
                  <a:srgbClr val="FF0000"/>
                </a:solidFill>
                <a:latin typeface="Arial Narrow" pitchFamily="34" charset="0"/>
              </a:rPr>
              <a:t>HUNTINGTON INGALLS INDUSTRIES PRIVATE/PROPRIETARY LEVEL I</a:t>
            </a:r>
            <a:endParaRPr kumimoji="0" lang="en-US" sz="700" b="0" i="0" u="none" strike="noStrike" kern="1200" cap="none" spc="0" normalizeH="0" baseline="0" noProof="0" dirty="0">
              <a:ln>
                <a:noFill/>
              </a:ln>
              <a:solidFill>
                <a:srgbClr val="FF0000"/>
              </a:solidFill>
              <a:effectLst/>
              <a:uLnTx/>
              <a:uFillTx/>
              <a:latin typeface="Arial Narrow" pitchFamily="34" charset="0"/>
              <a:ea typeface="+mn-ea"/>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762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04800" y="1402080"/>
            <a:ext cx="8389034" cy="4524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800" smtClean="0">
                <a:latin typeface="Arial Narrow" pitchFamily="34" charset="0"/>
              </a:defRPr>
            </a:lvl1pPr>
          </a:lstStyle>
          <a:p>
            <a:pPr>
              <a:defRPr/>
            </a:pPr>
            <a:fld id="{26802D14-3F92-4417-B0CA-84AD326060A7}" type="datetime1">
              <a:rPr lang="en-US" smtClean="0"/>
              <a:pPr>
                <a:defRPr/>
              </a:pPr>
              <a:t>3/18/2015</a:t>
            </a:fld>
            <a:endParaRPr lang="en-US" dirty="0"/>
          </a:p>
        </p:txBody>
      </p:sp>
      <p:sp>
        <p:nvSpPr>
          <p:cNvPr id="1113" name="Rectangle 89"/>
          <p:cNvSpPr>
            <a:spLocks noGrp="1" noChangeArrowheads="1"/>
          </p:cNvSpPr>
          <p:nvPr>
            <p:ph type="sldNum" sz="quarter" idx="4"/>
          </p:nvPr>
        </p:nvSpPr>
        <p:spPr bwMode="auto">
          <a:xfrm>
            <a:off x="28411" y="6477000"/>
            <a:ext cx="400378" cy="297651"/>
          </a:xfrm>
          <a:prstGeom prst="rect">
            <a:avLst/>
          </a:prstGeom>
          <a:noFill/>
          <a:ln w="9525">
            <a:noFill/>
            <a:miter lim="800000"/>
            <a:headEnd/>
            <a:tailEnd/>
          </a:ln>
          <a:effectLst/>
        </p:spPr>
        <p:txBody>
          <a:bodyPr vert="horz" wrap="none" lIns="96653" tIns="48326" rIns="96653" bIns="48326" numCol="1" anchor="t" anchorCtr="0" compatLnSpc="1">
            <a:prstTxWarp prst="textNoShape">
              <a:avLst/>
            </a:prstTxWarp>
            <a:spAutoFit/>
          </a:bodyPr>
          <a:lstStyle>
            <a:lvl1pPr algn="ctr">
              <a:defRPr sz="1300">
                <a:solidFill>
                  <a:srgbClr val="000000"/>
                </a:solidFill>
                <a:latin typeface="Arial" charset="0"/>
              </a:defRPr>
            </a:lvl1pPr>
          </a:lstStyle>
          <a:p>
            <a:fld id="{8E41F33A-8A61-4937-A58C-46521EFFC1C2}" type="slidenum">
              <a:rPr lang="en-US"/>
              <a:pPr/>
              <a:t>‹#›</a:t>
            </a:fld>
            <a:endParaRPr lang="en-US" dirty="0"/>
          </a:p>
        </p:txBody>
      </p:sp>
      <p:pic>
        <p:nvPicPr>
          <p:cNvPr id="1031" name="Picture 109" descr="noc_logo blue"/>
          <p:cNvPicPr>
            <a:picLocks noChangeAspect="1" noChangeArrowheads="1"/>
          </p:cNvPicPr>
          <p:nvPr userDrawn="1"/>
        </p:nvPicPr>
        <p:blipFill>
          <a:blip r:embed="rId7" cstate="print"/>
          <a:stretch>
            <a:fillRect/>
          </a:stretch>
        </p:blipFill>
        <p:spPr bwMode="auto">
          <a:xfrm>
            <a:off x="8091740" y="85725"/>
            <a:ext cx="678350" cy="895350"/>
          </a:xfrm>
          <a:prstGeom prst="rect">
            <a:avLst/>
          </a:prstGeom>
          <a:noFill/>
          <a:ln w="9525">
            <a:noFill/>
            <a:miter lim="800000"/>
            <a:headEnd/>
            <a:tailEnd/>
          </a:ln>
        </p:spPr>
      </p:pic>
      <p:sp>
        <p:nvSpPr>
          <p:cNvPr id="14" name="Footer Placeholder 4"/>
          <p:cNvSpPr>
            <a:spLocks noGrp="1"/>
          </p:cNvSpPr>
          <p:nvPr>
            <p:ph type="ftr" sz="quarter" idx="3"/>
          </p:nvPr>
        </p:nvSpPr>
        <p:spPr>
          <a:xfrm>
            <a:off x="2590800" y="6657945"/>
            <a:ext cx="3962400" cy="200055"/>
          </a:xfrm>
          <a:prstGeom prst="rect">
            <a:avLst/>
          </a:prstGeom>
        </p:spPr>
        <p:txBody>
          <a:bodyPr anchor="b" anchorCtr="0">
            <a:spAutoFit/>
          </a:bodyPr>
          <a:lstStyle>
            <a:lvl1pPr algn="ctr">
              <a:defRPr sz="700" baseline="0">
                <a:solidFill>
                  <a:srgbClr val="FF0000"/>
                </a:solidFill>
                <a:latin typeface="Arial Narrow" pitchFamily="34" charset="0"/>
              </a:defRPr>
            </a:lvl1pPr>
          </a:lstStyle>
          <a:p>
            <a:endParaRPr lang="en-US" dirty="0"/>
          </a:p>
        </p:txBody>
      </p:sp>
      <p:sp>
        <p:nvSpPr>
          <p:cNvPr id="9" name="Rectangle 8"/>
          <p:cNvSpPr/>
          <p:nvPr userDrawn="1"/>
        </p:nvSpPr>
        <p:spPr>
          <a:xfrm>
            <a:off x="0" y="1007663"/>
            <a:ext cx="9144000" cy="45719"/>
          </a:xfrm>
          <a:prstGeom prst="rect">
            <a:avLst/>
          </a:prstGeom>
          <a:solidFill>
            <a:srgbClr val="0947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3" r:id="rId3"/>
    <p:sldLayoutId id="2147483672" r:id="rId4"/>
    <p:sldLayoutId id="2147483666" r:id="rId5"/>
  </p:sldLayoutIdLst>
  <p:hf hdr="0" ftr="0" dt="0"/>
  <p:txStyles>
    <p:titleStyle>
      <a:lvl1pPr algn="l" rtl="0" eaLnBrk="0" fontAlgn="base" hangingPunct="0">
        <a:spcBef>
          <a:spcPct val="0"/>
        </a:spcBef>
        <a:spcAft>
          <a:spcPct val="0"/>
        </a:spcAft>
        <a:defRPr sz="24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tx1"/>
          </a:solidFill>
          <a:latin typeface="Tahoma" charset="0"/>
          <a:cs typeface="Arial" charset="0"/>
        </a:defRPr>
      </a:lvl2pPr>
      <a:lvl3pPr algn="l" rtl="0" eaLnBrk="0" fontAlgn="base" hangingPunct="0">
        <a:spcBef>
          <a:spcPct val="0"/>
        </a:spcBef>
        <a:spcAft>
          <a:spcPct val="0"/>
        </a:spcAft>
        <a:defRPr sz="2600">
          <a:solidFill>
            <a:schemeClr val="tx1"/>
          </a:solidFill>
          <a:latin typeface="Tahoma" charset="0"/>
          <a:cs typeface="Arial" charset="0"/>
        </a:defRPr>
      </a:lvl3pPr>
      <a:lvl4pPr algn="l" rtl="0" eaLnBrk="0" fontAlgn="base" hangingPunct="0">
        <a:spcBef>
          <a:spcPct val="0"/>
        </a:spcBef>
        <a:spcAft>
          <a:spcPct val="0"/>
        </a:spcAft>
        <a:defRPr sz="2600">
          <a:solidFill>
            <a:schemeClr val="tx1"/>
          </a:solidFill>
          <a:latin typeface="Tahoma" charset="0"/>
          <a:cs typeface="Arial" charset="0"/>
        </a:defRPr>
      </a:lvl4pPr>
      <a:lvl5pPr algn="l" rtl="0" eaLnBrk="0" fontAlgn="base" hangingPunct="0">
        <a:spcBef>
          <a:spcPct val="0"/>
        </a:spcBef>
        <a:spcAft>
          <a:spcPct val="0"/>
        </a:spcAft>
        <a:defRPr sz="2600">
          <a:solidFill>
            <a:schemeClr val="tx1"/>
          </a:solidFill>
          <a:latin typeface="Tahoma" charset="0"/>
          <a:cs typeface="Arial" charset="0"/>
        </a:defRPr>
      </a:lvl5pPr>
      <a:lvl6pPr marL="457200" algn="l" rtl="0" fontAlgn="base">
        <a:spcBef>
          <a:spcPct val="0"/>
        </a:spcBef>
        <a:spcAft>
          <a:spcPct val="0"/>
        </a:spcAft>
        <a:defRPr sz="2600">
          <a:solidFill>
            <a:schemeClr val="tx1"/>
          </a:solidFill>
          <a:latin typeface="Tahoma" charset="0"/>
          <a:cs typeface="Arial" charset="0"/>
        </a:defRPr>
      </a:lvl6pPr>
      <a:lvl7pPr marL="914400" algn="l" rtl="0" fontAlgn="base">
        <a:spcBef>
          <a:spcPct val="0"/>
        </a:spcBef>
        <a:spcAft>
          <a:spcPct val="0"/>
        </a:spcAft>
        <a:defRPr sz="2600">
          <a:solidFill>
            <a:schemeClr val="tx1"/>
          </a:solidFill>
          <a:latin typeface="Tahoma" charset="0"/>
          <a:cs typeface="Arial" charset="0"/>
        </a:defRPr>
      </a:lvl7pPr>
      <a:lvl8pPr marL="1371600" algn="l" rtl="0" fontAlgn="base">
        <a:spcBef>
          <a:spcPct val="0"/>
        </a:spcBef>
        <a:spcAft>
          <a:spcPct val="0"/>
        </a:spcAft>
        <a:defRPr sz="2600">
          <a:solidFill>
            <a:schemeClr val="tx1"/>
          </a:solidFill>
          <a:latin typeface="Tahoma" charset="0"/>
          <a:cs typeface="Arial" charset="0"/>
        </a:defRPr>
      </a:lvl8pPr>
      <a:lvl9pPr marL="1828800" algn="l" rtl="0" fontAlgn="base">
        <a:spcBef>
          <a:spcPct val="0"/>
        </a:spcBef>
        <a:spcAft>
          <a:spcPct val="0"/>
        </a:spcAft>
        <a:defRPr sz="2600">
          <a:solidFill>
            <a:schemeClr val="tx1"/>
          </a:solidFill>
          <a:latin typeface="Tahoma" charset="0"/>
          <a:cs typeface="Arial" charset="0"/>
        </a:defRPr>
      </a:lvl9pPr>
    </p:titleStyle>
    <p:bodyStyle>
      <a:lvl1pPr marL="230188" indent="-230188" algn="l" rtl="0" eaLnBrk="0" fontAlgn="base" hangingPunct="0">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0" fontAlgn="base" hangingPunct="0">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0" fontAlgn="base" hangingPunct="0">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0" fontAlgn="base" hangingPunct="0">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0" fontAlgn="base" hangingPunct="0">
        <a:spcBef>
          <a:spcPts val="600"/>
        </a:spcBef>
        <a:spcAft>
          <a:spcPct val="0"/>
        </a:spcAft>
        <a:buChar char="»"/>
        <a:defRPr sz="1600">
          <a:solidFill>
            <a:schemeClr val="tx1"/>
          </a:solidFill>
          <a:latin typeface="Arial" pitchFamily="34" charset="0"/>
          <a:cs typeface="Arial" pitchFamily="34" charset="0"/>
        </a:defRPr>
      </a:lvl5pPr>
      <a:lvl6pPr marL="2514600" indent="-228600" algn="l" rtl="0" fontAlgn="base">
        <a:spcBef>
          <a:spcPct val="20000"/>
        </a:spcBef>
        <a:spcAft>
          <a:spcPct val="0"/>
        </a:spcAft>
        <a:buChar char="»"/>
        <a:defRPr sz="1700">
          <a:solidFill>
            <a:schemeClr val="tx1"/>
          </a:solidFill>
          <a:latin typeface="+mn-lt"/>
          <a:cs typeface="+mn-cs"/>
        </a:defRPr>
      </a:lvl6pPr>
      <a:lvl7pPr marL="2971800" indent="-228600" algn="l" rtl="0" fontAlgn="base">
        <a:spcBef>
          <a:spcPct val="20000"/>
        </a:spcBef>
        <a:spcAft>
          <a:spcPct val="0"/>
        </a:spcAft>
        <a:buChar char="»"/>
        <a:defRPr sz="1700">
          <a:solidFill>
            <a:schemeClr val="tx1"/>
          </a:solidFill>
          <a:latin typeface="+mn-lt"/>
          <a:cs typeface="+mn-cs"/>
        </a:defRPr>
      </a:lvl7pPr>
      <a:lvl8pPr marL="3429000" indent="-228600" algn="l" rtl="0" fontAlgn="base">
        <a:spcBef>
          <a:spcPct val="20000"/>
        </a:spcBef>
        <a:spcAft>
          <a:spcPct val="0"/>
        </a:spcAft>
        <a:buChar char="»"/>
        <a:defRPr sz="1700">
          <a:solidFill>
            <a:schemeClr val="tx1"/>
          </a:solidFill>
          <a:latin typeface="+mn-lt"/>
          <a:cs typeface="+mn-cs"/>
        </a:defRPr>
      </a:lvl8pPr>
      <a:lvl9pPr marL="3886200" indent="-228600" algn="l" rtl="0" fontAlgn="base">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Facilitiesservices@hhi-nns.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p:cNvSpPr txBox="1">
            <a:spLocks/>
          </p:cNvSpPr>
          <p:nvPr/>
        </p:nvSpPr>
        <p:spPr>
          <a:xfrm>
            <a:off x="2305050" y="1927860"/>
            <a:ext cx="6385730" cy="1219200"/>
          </a:xfrm>
          <a:prstGeom prst="rect">
            <a:avLst/>
          </a:prstGeom>
        </p:spPr>
        <p:txBody>
          <a:bodyPr tIns="457200" bIns="548640"/>
          <a:lstStyle>
            <a:lvl1pPr algn="r">
              <a:defRPr sz="2800" b="1" spc="40" baseline="0">
                <a:solidFill>
                  <a:schemeClr val="tx1"/>
                </a:solidFill>
                <a:latin typeface="Arial" pitchFamily="34" charset="0"/>
                <a:cs typeface="Arial"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kern="0" noProof="0" dirty="0" smtClean="0">
                <a:solidFill>
                  <a:schemeClr val="accent1">
                    <a:lumMod val="75000"/>
                  </a:schemeClr>
                </a:solidFill>
                <a:ea typeface="+mj-ea"/>
              </a:rPr>
              <a:t>1st</a:t>
            </a:r>
            <a:r>
              <a:rPr kumimoji="0" lang="en-US" sz="2800" b="1" i="0" u="none" strike="noStrike" kern="0" cap="none" spc="40" normalizeH="0" noProof="0" dirty="0" smtClean="0">
                <a:ln>
                  <a:noFill/>
                </a:ln>
                <a:solidFill>
                  <a:schemeClr val="accent1">
                    <a:lumMod val="75000"/>
                  </a:schemeClr>
                </a:solidFill>
                <a:effectLst/>
                <a:uLnTx/>
                <a:uFillTx/>
                <a:latin typeface="Arial" pitchFamily="34" charset="0"/>
                <a:ea typeface="+mj-ea"/>
                <a:cs typeface="Arial" pitchFamily="34" charset="0"/>
              </a:rPr>
              <a:t> Quarter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40" normalizeH="0" noProof="0" dirty="0" smtClean="0">
                <a:ln>
                  <a:noFill/>
                </a:ln>
                <a:solidFill>
                  <a:schemeClr val="accent1">
                    <a:lumMod val="75000"/>
                  </a:schemeClr>
                </a:solidFill>
                <a:effectLst/>
                <a:uLnTx/>
                <a:uFillTx/>
                <a:latin typeface="Arial" pitchFamily="34" charset="0"/>
                <a:ea typeface="+mj-ea"/>
                <a:cs typeface="Arial" pitchFamily="34" charset="0"/>
              </a:rPr>
              <a:t>Contractor Business Meeting</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40" normalizeH="0" baseline="0" noProof="0" dirty="0">
              <a:ln>
                <a:noFill/>
              </a:ln>
              <a:solidFill>
                <a:schemeClr val="accent1">
                  <a:lumMod val="75000"/>
                </a:schemeClr>
              </a:solidFill>
              <a:effectLst/>
              <a:uLnTx/>
              <a:uFillTx/>
              <a:latin typeface="Arial" pitchFamily="34" charset="0"/>
              <a:ea typeface="+mj-ea"/>
              <a:cs typeface="Arial" pitchFamily="34" charset="0"/>
            </a:endParaRPr>
          </a:p>
        </p:txBody>
      </p:sp>
      <p:sp>
        <p:nvSpPr>
          <p:cNvPr id="15" name="Text Placeholder 32"/>
          <p:cNvSpPr txBox="1">
            <a:spLocks/>
          </p:cNvSpPr>
          <p:nvPr/>
        </p:nvSpPr>
        <p:spPr>
          <a:xfrm>
            <a:off x="3718947" y="4030729"/>
            <a:ext cx="4968114" cy="457200"/>
          </a:xfrm>
          <a:prstGeom prst="rect">
            <a:avLst/>
          </a:prstGeo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marL="230188" marR="0" lvl="0" indent="-230188" algn="r" defTabSz="914400" rtl="0" eaLnBrk="0" fontAlgn="base" latinLnBrk="0" hangingPunct="0">
              <a:lnSpc>
                <a:spcPct val="100000"/>
              </a:lnSpc>
              <a:spcBef>
                <a:spcPts val="2400"/>
              </a:spcBef>
              <a:spcAft>
                <a:spcPct val="0"/>
              </a:spcAft>
              <a:buClrTx/>
              <a:buSzTx/>
              <a:buFontTx/>
              <a:buNone/>
              <a:tabLst/>
              <a:defRPr/>
            </a:pPr>
            <a:r>
              <a:rPr lang="en-US" kern="0" dirty="0" smtClean="0"/>
              <a:t>March</a:t>
            </a:r>
            <a:r>
              <a:rPr kumimoji="0" lang="en-US" sz="2000" b="0" i="0" u="none" strike="noStrike" kern="0" cap="none" spc="0" normalizeH="0" baseline="0" noProof="0" dirty="0" smtClean="0">
                <a:ln>
                  <a:noFill/>
                </a:ln>
                <a:effectLst/>
                <a:uLnTx/>
                <a:uFillTx/>
                <a:latin typeface="Arial" pitchFamily="34" charset="0"/>
                <a:ea typeface="+mn-ea"/>
                <a:cs typeface="Arial" pitchFamily="34" charset="0"/>
              </a:rPr>
              <a:t> </a:t>
            </a:r>
            <a:r>
              <a:rPr lang="en-US" kern="0" noProof="0" dirty="0" smtClean="0"/>
              <a:t>13</a:t>
            </a:r>
            <a:r>
              <a:rPr kumimoji="0" lang="en-US" sz="2000" b="0" i="0" u="none" strike="noStrike" kern="0" cap="none" spc="0" normalizeH="0" baseline="30000" noProof="0" dirty="0" smtClean="0">
                <a:ln>
                  <a:noFill/>
                </a:ln>
                <a:effectLst/>
                <a:uLnTx/>
                <a:uFillTx/>
                <a:latin typeface="Arial" pitchFamily="34" charset="0"/>
                <a:ea typeface="+mn-ea"/>
                <a:cs typeface="Arial" pitchFamily="34" charset="0"/>
              </a:rPr>
              <a:t>th</a:t>
            </a:r>
            <a:r>
              <a:rPr kumimoji="0" lang="en-US" sz="2000" b="0" i="0" u="none" strike="noStrike" kern="0" cap="none" spc="0" normalizeH="0" baseline="0" noProof="0" dirty="0" smtClean="0">
                <a:ln>
                  <a:noFill/>
                </a:ln>
                <a:effectLst/>
                <a:uLnTx/>
                <a:uFillTx/>
                <a:latin typeface="Arial" pitchFamily="34" charset="0"/>
                <a:ea typeface="+mn-ea"/>
                <a:cs typeface="Arial" pitchFamily="34" charset="0"/>
              </a:rPr>
              <a:t>, 2015</a:t>
            </a:r>
            <a:endParaRPr kumimoji="0" lang="en-US" sz="2000" b="0" i="0" u="none" strike="noStrike" kern="0" cap="none" spc="0" normalizeH="0" baseline="0" noProof="0" dirty="0">
              <a:ln>
                <a:noFill/>
              </a:ln>
              <a:effectLst/>
              <a:uLnTx/>
              <a:uFillTx/>
              <a:latin typeface="Arial" pitchFamily="34" charset="0"/>
              <a:ea typeface="+mn-ea"/>
              <a:cs typeface="Arial" pitchFamily="34" charset="0"/>
            </a:endParaRPr>
          </a:p>
        </p:txBody>
      </p:sp>
      <p:sp>
        <p:nvSpPr>
          <p:cNvPr id="16" name="Text Placeholder 37"/>
          <p:cNvSpPr txBox="1">
            <a:spLocks/>
          </p:cNvSpPr>
          <p:nvPr/>
        </p:nvSpPr>
        <p:spPr>
          <a:xfrm>
            <a:off x="3719477" y="5038996"/>
            <a:ext cx="4972728" cy="457200"/>
          </a:xfrm>
          <a:prstGeom prst="rect">
            <a:avLst/>
          </a:prstGeo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marL="230188" marR="0" lvl="0" indent="-230188" algn="r" defTabSz="914400" rtl="0" eaLnBrk="0" fontAlgn="base" latinLnBrk="0" hangingPunct="0">
              <a:lnSpc>
                <a:spcPct val="100000"/>
              </a:lnSpc>
              <a:spcBef>
                <a:spcPts val="2400"/>
              </a:spcBef>
              <a:spcAft>
                <a:spcPct val="0"/>
              </a:spcAft>
              <a:buClrTx/>
              <a:buSzTx/>
              <a:buFontTx/>
              <a:buNone/>
              <a:tabLst/>
              <a:defRPr/>
            </a:pPr>
            <a:r>
              <a:rPr kumimoji="0" lang="en-US" sz="2000" b="0" i="0" u="none" strike="noStrike" kern="0" cap="none" spc="0" normalizeH="0" noProof="0" dirty="0" smtClean="0">
                <a:ln>
                  <a:noFill/>
                </a:ln>
                <a:solidFill>
                  <a:schemeClr val="tx1"/>
                </a:solidFill>
                <a:effectLst/>
                <a:uLnTx/>
                <a:uFillTx/>
                <a:latin typeface="Arial" pitchFamily="34" charset="0"/>
                <a:ea typeface="+mn-ea"/>
                <a:cs typeface="Arial" pitchFamily="34" charset="0"/>
              </a:rPr>
              <a:t>Yesika L. Kain/Ben Mulherin</a:t>
            </a:r>
            <a:endParaRPr kumimoji="0" lang="en-US" sz="2000" b="0"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7" name="Text Placeholder 40"/>
          <p:cNvSpPr txBox="1">
            <a:spLocks/>
          </p:cNvSpPr>
          <p:nvPr/>
        </p:nvSpPr>
        <p:spPr>
          <a:xfrm>
            <a:off x="3719477" y="5539740"/>
            <a:ext cx="4972726" cy="381000"/>
          </a:xfrm>
          <a:prstGeom prst="rect">
            <a:avLst/>
          </a:prstGeo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marL="230188" marR="0" lvl="0" indent="-230188" algn="r" defTabSz="914400" rtl="0" eaLnBrk="0" fontAlgn="base" latinLnBrk="0" hangingPunct="0">
              <a:lnSpc>
                <a:spcPct val="100000"/>
              </a:lnSpc>
              <a:spcBef>
                <a:spcPts val="2400"/>
              </a:spcBef>
              <a:spcAft>
                <a:spcPct val="0"/>
              </a:spcAft>
              <a:buClrTx/>
              <a:buSzTx/>
              <a:buFontTx/>
              <a:buNone/>
              <a:tabLst/>
              <a:defRPr/>
            </a:pPr>
            <a:r>
              <a:rPr kumimoji="0" lang="en-U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Plant Engineering</a:t>
            </a:r>
            <a:endParaRPr kumimoji="0" lang="en-US" sz="1600" b="0"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8" name="Text Placeholder 43"/>
          <p:cNvSpPr txBox="1">
            <a:spLocks/>
          </p:cNvSpPr>
          <p:nvPr/>
        </p:nvSpPr>
        <p:spPr>
          <a:xfrm>
            <a:off x="2293034" y="3528060"/>
            <a:ext cx="6394816" cy="457200"/>
          </a:xfrm>
          <a:prstGeom prst="rect">
            <a:avLst/>
          </a:prstGeo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marL="230188" marR="0" lvl="0" indent="-230188" algn="r" defTabSz="914400" rtl="0" eaLnBrk="0" fontAlgn="base" latinLnBrk="0" hangingPunct="0">
              <a:lnSpc>
                <a:spcPct val="100000"/>
              </a:lnSpc>
              <a:spcBef>
                <a:spcPts val="2400"/>
              </a:spcBef>
              <a:spcAft>
                <a:spcPct val="0"/>
              </a:spcAft>
              <a:buClrTx/>
              <a:buSzTx/>
              <a:buFontTx/>
              <a:buNone/>
              <a:tabLst/>
              <a:defRPr/>
            </a:pPr>
            <a:r>
              <a:rPr kumimoji="0" lang="en-US" sz="2400" b="1" i="0" u="none" strike="noStrike" kern="0" cap="none" spc="20" normalizeH="0" baseline="0" noProof="0" dirty="0" smtClean="0">
                <a:ln>
                  <a:noFill/>
                </a:ln>
                <a:effectLst/>
                <a:uLnTx/>
                <a:uFillTx/>
                <a:latin typeface="Arial" pitchFamily="34" charset="0"/>
                <a:ea typeface="+mn-ea"/>
                <a:cs typeface="Arial" pitchFamily="34" charset="0"/>
              </a:rPr>
              <a:t>Facilities</a:t>
            </a:r>
            <a:r>
              <a:rPr kumimoji="0" lang="en-US" sz="2400" b="1" i="0" u="none" strike="noStrike" kern="0" cap="none" spc="20" normalizeH="0" noProof="0" dirty="0" smtClean="0">
                <a:ln>
                  <a:noFill/>
                </a:ln>
                <a:effectLst/>
                <a:uLnTx/>
                <a:uFillTx/>
                <a:latin typeface="Arial" pitchFamily="34" charset="0"/>
                <a:ea typeface="+mn-ea"/>
                <a:cs typeface="Arial" pitchFamily="34" charset="0"/>
              </a:rPr>
              <a:t> Session</a:t>
            </a:r>
            <a:endParaRPr kumimoji="0" lang="en-US" sz="2400" b="1" i="0" u="none" strike="noStrike" kern="0" cap="none" spc="20" normalizeH="0" baseline="0" noProof="0" dirty="0">
              <a:ln>
                <a:noFill/>
              </a:ln>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cant get Manufacturer’s Approval</a:t>
            </a:r>
            <a:endParaRPr lang="en-US" dirty="0"/>
          </a:p>
        </p:txBody>
      </p:sp>
      <p:sp>
        <p:nvSpPr>
          <p:cNvPr id="3" name="Content Placeholder 2"/>
          <p:cNvSpPr>
            <a:spLocks noGrp="1"/>
          </p:cNvSpPr>
          <p:nvPr>
            <p:ph idx="1"/>
          </p:nvPr>
        </p:nvSpPr>
        <p:spPr>
          <a:xfrm>
            <a:off x="304800" y="1402080"/>
            <a:ext cx="8382000" cy="4935658"/>
          </a:xfrm>
        </p:spPr>
        <p:txBody>
          <a:bodyPr>
            <a:normAutofit fontScale="85000" lnSpcReduction="20000"/>
          </a:bodyPr>
          <a:lstStyle/>
          <a:p>
            <a:r>
              <a:rPr lang="en-US" dirty="0"/>
              <a:t>Employers must seek written approval from powered industrial truck manufacturers when modifications and additions affect the capacity and safe operation of powered industrial trucks. However, if no response or a negative response is received from the manufacturer, OSHA will accept a written approval of the modification/addition from a Qualified Registered Professional Engineer. A Qualified Registered Professional Engineer must perform a safety analysis and address any safety and/or structural issues contained in the manufacturer's negative response prior to granting approval. Machine data plates must be changed accordingly. Of course, the use of an approved attachment to make lifts would be a viable alternative for an employer who does not seek written approval from a manufacturer or a Qualified Registered Professional Engineer.</a:t>
            </a:r>
          </a:p>
          <a:p>
            <a:pPr>
              <a:spcBef>
                <a:spcPts val="900"/>
              </a:spcBef>
            </a:pPr>
            <a:r>
              <a:rPr lang="en-US" dirty="0"/>
              <a:t>However, please be aware that OSHA would consider the lack of manufacturer's approval to be a de </a:t>
            </a:r>
            <a:r>
              <a:rPr lang="en-US" dirty="0" err="1"/>
              <a:t>minimis</a:t>
            </a:r>
            <a:r>
              <a:rPr lang="en-US" dirty="0"/>
              <a:t> violation if the employer has obtained written approval from a qualified Registered Professional Engineer after receiving no response or a negative response from the powered industrial truck manufacturer. If the manufacturer's response was negative, then the engineer, prior to granting approval for the modification or addition, would need to perform a safety analysis and address all safety and/or structural issues contained in the manufacturer's disapproval.</a:t>
            </a:r>
          </a:p>
          <a:p>
            <a:pPr marL="0" indent="0">
              <a:spcBef>
                <a:spcPts val="450"/>
              </a:spcBef>
              <a:buNone/>
            </a:pPr>
            <a:endParaRPr lang="en-US" sz="600" dirty="0"/>
          </a:p>
          <a:p>
            <a:pPr marL="0" indent="0">
              <a:spcBef>
                <a:spcPts val="450"/>
              </a:spcBef>
              <a:buNone/>
            </a:pPr>
            <a:r>
              <a:rPr lang="en-US" sz="1300" b="1" i="1" dirty="0"/>
              <a:t>Information shown is from OSHA standard interpretations</a:t>
            </a:r>
            <a:endParaRPr lang="en-US" sz="1300"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10</a:t>
            </a:fld>
            <a:endParaRPr lang="en-US" dirty="0"/>
          </a:p>
        </p:txBody>
      </p:sp>
    </p:spTree>
    <p:extLst>
      <p:ext uri="{BB962C8B-B14F-4D97-AF65-F5344CB8AC3E}">
        <p14:creationId xmlns:p14="http://schemas.microsoft.com/office/powerpoint/2010/main" val="3103963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PPE</a:t>
            </a:r>
            <a:r>
              <a:rPr lang="en-US" dirty="0" smtClean="0"/>
              <a:t> During Cold Weather</a:t>
            </a:r>
            <a:endParaRPr lang="en-US" dirty="0"/>
          </a:p>
        </p:txBody>
      </p:sp>
      <p:sp>
        <p:nvSpPr>
          <p:cNvPr id="3" name="Content Placeholder 2"/>
          <p:cNvSpPr>
            <a:spLocks noGrp="1"/>
          </p:cNvSpPr>
          <p:nvPr>
            <p:ph idx="1"/>
          </p:nvPr>
        </p:nvSpPr>
        <p:spPr/>
        <p:txBody>
          <a:bodyPr/>
          <a:lstStyle/>
          <a:p>
            <a:r>
              <a:rPr lang="en-US" dirty="0" smtClean="0"/>
              <a:t>During cold weather only approved items may be worn underneath hard hats.</a:t>
            </a:r>
          </a:p>
          <a:p>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414" y="3213784"/>
            <a:ext cx="2143125" cy="21431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143" y="3300048"/>
            <a:ext cx="2143125" cy="21431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7646" y="3233372"/>
            <a:ext cx="2009775" cy="2276475"/>
          </a:xfrm>
          <a:prstGeom prst="rect">
            <a:avLst/>
          </a:prstGeom>
        </p:spPr>
      </p:pic>
    </p:spTree>
    <p:extLst>
      <p:ext uri="{BB962C8B-B14F-4D97-AF65-F5344CB8AC3E}">
        <p14:creationId xmlns:p14="http://schemas.microsoft.com/office/powerpoint/2010/main" val="3920837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Aerial Lifts</a:t>
            </a:r>
            <a:endParaRPr lang="en-US" dirty="0"/>
          </a:p>
        </p:txBody>
      </p:sp>
      <p:sp>
        <p:nvSpPr>
          <p:cNvPr id="3" name="Content Placeholder 2"/>
          <p:cNvSpPr>
            <a:spLocks noGrp="1"/>
          </p:cNvSpPr>
          <p:nvPr>
            <p:ph idx="1"/>
          </p:nvPr>
        </p:nvSpPr>
        <p:spPr>
          <a:xfrm>
            <a:off x="304799" y="1402080"/>
            <a:ext cx="8032865" cy="4524333"/>
          </a:xfrm>
        </p:spPr>
        <p:txBody>
          <a:bodyPr/>
          <a:lstStyle/>
          <a:p>
            <a:r>
              <a:rPr lang="en-US" dirty="0" smtClean="0"/>
              <a:t>Picture below is of damage to an NNS Aerial Lift</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12</a:t>
            </a:fld>
            <a:endParaRPr lang="en-US" dirty="0"/>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6537" y="2531226"/>
            <a:ext cx="6378633" cy="3587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1422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Limit Change</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13</a:t>
            </a:fld>
            <a:endParaRPr lang="en-US" dirty="0"/>
          </a:p>
        </p:txBody>
      </p:sp>
      <p:pic>
        <p:nvPicPr>
          <p:cNvPr id="1026" name="Picture 1"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713" y="1492366"/>
            <a:ext cx="7365075" cy="280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319250" y="4599295"/>
            <a:ext cx="4572000" cy="923330"/>
          </a:xfrm>
          <a:prstGeom prst="rect">
            <a:avLst/>
          </a:prstGeom>
        </p:spPr>
        <p:txBody>
          <a:bodyPr>
            <a:spAutoFit/>
          </a:bodyPr>
          <a:lstStyle/>
          <a:p>
            <a:pPr marL="0" marR="0" algn="ctr">
              <a:spcBef>
                <a:spcPts val="0"/>
              </a:spcBef>
              <a:spcAft>
                <a:spcPts val="0"/>
              </a:spcAft>
            </a:pPr>
            <a:r>
              <a:rPr lang="en-US" dirty="0">
                <a:solidFill>
                  <a:srgbClr val="000000"/>
                </a:solidFill>
                <a:latin typeface="Arial" panose="020B0604020202020204" pitchFamily="34" charset="0"/>
                <a:ea typeface="Calibri" panose="020F0502020204030204" pitchFamily="34" charset="0"/>
              </a:rPr>
              <a:t>The 10 mph speed limit zone has been extended from the north side of Building 256 to the south side of Building 103.</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10466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304800" y="1402080"/>
            <a:ext cx="8382000" cy="4935658"/>
          </a:xfrm>
        </p:spPr>
        <p:txBody>
          <a:bodyPr>
            <a:normAutofit/>
          </a:bodyPr>
          <a:lstStyle/>
          <a:p>
            <a:pPr eaLnBrk="1" hangingPunct="1"/>
            <a:r>
              <a:rPr lang="en-US" dirty="0" smtClean="0"/>
              <a:t>Please submit your questions related to sourcing topics at the following e-mail address: </a:t>
            </a:r>
          </a:p>
          <a:p>
            <a:pPr lvl="1" eaLnBrk="1" hangingPunct="1"/>
            <a:r>
              <a:rPr lang="en-US" u="sng" dirty="0" smtClean="0">
                <a:hlinkClick r:id="rId3"/>
              </a:rPr>
              <a:t>Facilitiesservices@hii-nns.com</a:t>
            </a:r>
            <a:endParaRPr lang="en-US" dirty="0" smtClean="0"/>
          </a:p>
          <a:p>
            <a:pPr eaLnBrk="1" hangingPunct="1"/>
            <a:r>
              <a:rPr lang="en-US" dirty="0"/>
              <a:t>If you have questions regarding this presentation, please contact your Contract Coordinator/Field Engineer or:</a:t>
            </a:r>
          </a:p>
          <a:p>
            <a:pPr algn="ctr" eaLnBrk="1" hangingPunct="1">
              <a:buFontTx/>
              <a:buNone/>
            </a:pPr>
            <a:r>
              <a:rPr lang="en-US" dirty="0" smtClean="0"/>
              <a:t>Ben Mulherin</a:t>
            </a:r>
          </a:p>
          <a:p>
            <a:pPr algn="ctr" eaLnBrk="1" hangingPunct="1">
              <a:buFontTx/>
              <a:buNone/>
            </a:pPr>
            <a:r>
              <a:rPr lang="en-US" dirty="0" smtClean="0"/>
              <a:t>757-380-3385</a:t>
            </a:r>
          </a:p>
          <a:p>
            <a:pPr algn="ctr" eaLnBrk="1" hangingPunct="1">
              <a:buFontTx/>
              <a:buNone/>
            </a:pPr>
            <a:r>
              <a:rPr lang="en-US" dirty="0" smtClean="0"/>
              <a:t>Benjamin.A.Mulherin@hii-nns.com</a:t>
            </a:r>
          </a:p>
          <a:p>
            <a:r>
              <a:rPr lang="en-US" dirty="0" smtClean="0"/>
              <a:t>This presentation will be posted on the public NNS website for your reference. </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14</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a:t>Crane Accident from Travel Path </a:t>
            </a:r>
            <a:r>
              <a:rPr lang="en-US" dirty="0" smtClean="0"/>
              <a:t>Foul (Ben Mulherin)</a:t>
            </a:r>
          </a:p>
          <a:p>
            <a:r>
              <a:rPr lang="en-US" dirty="0" smtClean="0"/>
              <a:t>Contractor Lifting and Handing (Jennings Spease)</a:t>
            </a:r>
          </a:p>
          <a:p>
            <a:r>
              <a:rPr lang="en-US" dirty="0" err="1" smtClean="0"/>
              <a:t>PPE</a:t>
            </a:r>
            <a:r>
              <a:rPr lang="en-US" dirty="0" smtClean="0"/>
              <a:t> During Cold Weather (Rod Taylor)</a:t>
            </a:r>
          </a:p>
          <a:p>
            <a:r>
              <a:rPr lang="en-US" dirty="0" smtClean="0"/>
              <a:t>Aerial Equipment (Rod Taylor)</a:t>
            </a:r>
          </a:p>
          <a:p>
            <a:r>
              <a:rPr lang="en-US" dirty="0" smtClean="0"/>
              <a:t>Speed Limit Change (Rod Taylor)</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a:t>
            </a:fld>
            <a:endParaRPr lang="en-US" dirty="0"/>
          </a:p>
        </p:txBody>
      </p:sp>
    </p:spTree>
    <p:extLst>
      <p:ext uri="{BB962C8B-B14F-4D97-AF65-F5344CB8AC3E}">
        <p14:creationId xmlns:p14="http://schemas.microsoft.com/office/powerpoint/2010/main" val="2011384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Crane Accident from Travel Path Foul</a:t>
            </a:r>
            <a:endParaRPr lang="en-US" dirty="0"/>
          </a:p>
        </p:txBody>
      </p:sp>
      <p:sp>
        <p:nvSpPr>
          <p:cNvPr id="3" name="Content Placeholder 2"/>
          <p:cNvSpPr>
            <a:spLocks noGrp="1"/>
          </p:cNvSpPr>
          <p:nvPr>
            <p:ph idx="1"/>
          </p:nvPr>
        </p:nvSpPr>
        <p:spPr>
          <a:xfrm>
            <a:off x="304800" y="1402080"/>
            <a:ext cx="5000445" cy="4972841"/>
          </a:xfrm>
        </p:spPr>
        <p:txBody>
          <a:bodyPr>
            <a:normAutofit fontScale="92500"/>
          </a:bodyPr>
          <a:lstStyle/>
          <a:p>
            <a:r>
              <a:rPr lang="en-US" dirty="0"/>
              <a:t>A</a:t>
            </a:r>
            <a:r>
              <a:rPr lang="en-US" dirty="0" smtClean="0"/>
              <a:t> crane </a:t>
            </a:r>
            <a:r>
              <a:rPr lang="en-US" dirty="0"/>
              <a:t>crew was tasked with removing a </a:t>
            </a:r>
            <a:r>
              <a:rPr lang="en-US" dirty="0" err="1"/>
              <a:t>JLG</a:t>
            </a:r>
            <a:r>
              <a:rPr lang="en-US" dirty="0"/>
              <a:t> out </a:t>
            </a:r>
            <a:r>
              <a:rPr lang="en-US" dirty="0" smtClean="0"/>
              <a:t>of a Dry </a:t>
            </a:r>
            <a:r>
              <a:rPr lang="en-US" dirty="0"/>
              <a:t>Dock </a:t>
            </a:r>
            <a:r>
              <a:rPr lang="en-US" dirty="0" smtClean="0"/>
              <a:t>using crane. </a:t>
            </a:r>
            <a:r>
              <a:rPr lang="en-US" dirty="0"/>
              <a:t>While in the process of traveling the </a:t>
            </a:r>
            <a:r>
              <a:rPr lang="en-US" dirty="0" smtClean="0"/>
              <a:t>crane, </a:t>
            </a:r>
            <a:r>
              <a:rPr lang="en-US" dirty="0"/>
              <a:t>the crane’s </a:t>
            </a:r>
            <a:r>
              <a:rPr lang="en-US" dirty="0" smtClean="0"/>
              <a:t>gear </a:t>
            </a:r>
            <a:r>
              <a:rPr lang="en-US" dirty="0"/>
              <a:t>trucks made unplanned contact with </a:t>
            </a:r>
            <a:r>
              <a:rPr lang="en-US" dirty="0" smtClean="0"/>
              <a:t>a “ladder-up</a:t>
            </a:r>
            <a:r>
              <a:rPr lang="en-US" dirty="0"/>
              <a:t>” that had been installed on </a:t>
            </a:r>
            <a:r>
              <a:rPr lang="en-US" dirty="0" smtClean="0"/>
              <a:t>catwalk </a:t>
            </a:r>
            <a:r>
              <a:rPr lang="en-US" dirty="0"/>
              <a:t>of the dry dock. The contact </a:t>
            </a:r>
            <a:r>
              <a:rPr lang="en-US" dirty="0" smtClean="0"/>
              <a:t>caused damage </a:t>
            </a:r>
            <a:r>
              <a:rPr lang="en-US" dirty="0"/>
              <a:t>to the “ladder-up”. There was no damage to the crane</a:t>
            </a:r>
            <a:r>
              <a:rPr lang="en-US" dirty="0" smtClean="0"/>
              <a:t>.</a:t>
            </a:r>
          </a:p>
          <a:p>
            <a:r>
              <a:rPr lang="en-US" dirty="0" smtClean="0"/>
              <a:t>The </a:t>
            </a:r>
            <a:r>
              <a:rPr lang="en-US" dirty="0"/>
              <a:t>crane path was walked and cleared to proceed by </a:t>
            </a:r>
            <a:r>
              <a:rPr lang="en-US" dirty="0" smtClean="0"/>
              <a:t>leg walkers prior to crane movement and the “ladder-up” was not identified in the “up” position.</a:t>
            </a:r>
          </a:p>
          <a:p>
            <a:r>
              <a:rPr lang="en-US" dirty="0" smtClean="0"/>
              <a:t>“Ladder-up” devices have been removed in areas that will impact crane travel path.</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6393" y="1160540"/>
            <a:ext cx="2568246" cy="256824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944" y="4043321"/>
            <a:ext cx="2993366" cy="2245025"/>
          </a:xfrm>
          <a:prstGeom prst="rect">
            <a:avLst/>
          </a:prstGeom>
        </p:spPr>
      </p:pic>
    </p:spTree>
    <p:extLst>
      <p:ext uri="{BB962C8B-B14F-4D97-AF65-F5344CB8AC3E}">
        <p14:creationId xmlns:p14="http://schemas.microsoft.com/office/powerpoint/2010/main" val="3788183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Crane Accident from Travel Path Foul</a:t>
            </a:r>
          </a:p>
        </p:txBody>
      </p:sp>
      <p:sp>
        <p:nvSpPr>
          <p:cNvPr id="4" name="Slide Number Placeholder 3"/>
          <p:cNvSpPr>
            <a:spLocks noGrp="1"/>
          </p:cNvSpPr>
          <p:nvPr>
            <p:ph type="sldNum" sz="quarter" idx="11"/>
          </p:nvPr>
        </p:nvSpPr>
        <p:spPr/>
        <p:txBody>
          <a:bodyPr/>
          <a:lstStyle/>
          <a:p>
            <a:fld id="{F6EFC63E-F8D9-44BB-A462-AC735E845F95}" type="slidenum">
              <a:rPr lang="en-US" smtClean="0"/>
              <a:pPr/>
              <a:t>4</a:t>
            </a:fld>
            <a:endParaRPr lang="en-US" dirty="0"/>
          </a:p>
        </p:txBody>
      </p:sp>
      <p:sp>
        <p:nvSpPr>
          <p:cNvPr id="6" name="Content Placeholder 5"/>
          <p:cNvSpPr>
            <a:spLocks noGrp="1"/>
          </p:cNvSpPr>
          <p:nvPr>
            <p:ph idx="1"/>
          </p:nvPr>
        </p:nvSpPr>
        <p:spPr/>
        <p:txBody>
          <a:bodyPr/>
          <a:lstStyle/>
          <a:p>
            <a:r>
              <a:rPr lang="en-US" dirty="0"/>
              <a:t>The flowchart below describes the actions required to determine if the project will breach the crane envelope</a:t>
            </a:r>
            <a:r>
              <a:rPr lang="en-US" dirty="0" smtClean="0"/>
              <a:t>.</a:t>
            </a:r>
          </a:p>
          <a:p>
            <a:endParaRPr lang="en-US" dirty="0"/>
          </a:p>
          <a:p>
            <a:endParaRPr lang="en-US" dirty="0" smtClean="0"/>
          </a:p>
          <a:p>
            <a:endParaRPr lang="en-US" dirty="0"/>
          </a:p>
        </p:txBody>
      </p:sp>
      <p:pic>
        <p:nvPicPr>
          <p:cNvPr id="7" name="Picture 6"/>
          <p:cNvPicPr>
            <a:picLocks noChangeAspect="1"/>
          </p:cNvPicPr>
          <p:nvPr/>
        </p:nvPicPr>
        <p:blipFill rotWithShape="1">
          <a:blip r:embed="rId3"/>
          <a:srcRect l="1016" t="14134" r="42307" b="12534"/>
          <a:stretch/>
        </p:blipFill>
        <p:spPr>
          <a:xfrm>
            <a:off x="304800" y="2473227"/>
            <a:ext cx="8473440" cy="4003773"/>
          </a:xfrm>
          <a:prstGeom prst="rect">
            <a:avLst/>
          </a:prstGeom>
        </p:spPr>
      </p:pic>
    </p:spTree>
    <p:extLst>
      <p:ext uri="{BB962C8B-B14F-4D97-AF65-F5344CB8AC3E}">
        <p14:creationId xmlns:p14="http://schemas.microsoft.com/office/powerpoint/2010/main" val="3286337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Crane Accident from Travel Path Foul</a:t>
            </a:r>
          </a:p>
        </p:txBody>
      </p:sp>
      <p:sp>
        <p:nvSpPr>
          <p:cNvPr id="3" name="Content Placeholder 2"/>
          <p:cNvSpPr>
            <a:spLocks noGrp="1"/>
          </p:cNvSpPr>
          <p:nvPr>
            <p:ph idx="1"/>
          </p:nvPr>
        </p:nvSpPr>
        <p:spPr/>
        <p:txBody>
          <a:bodyPr/>
          <a:lstStyle/>
          <a:p>
            <a:r>
              <a:rPr lang="en-US" dirty="0" smtClean="0"/>
              <a:t>Per SOP O40-2.3 (Facilities Design Process) </a:t>
            </a:r>
            <a:r>
              <a:rPr lang="en-US" dirty="0"/>
              <a:t>The figure below outlines the fouling parameters </a:t>
            </a:r>
            <a:r>
              <a:rPr lang="en-US" dirty="0" smtClean="0"/>
              <a:t>for a </a:t>
            </a:r>
            <a:r>
              <a:rPr lang="en-US" dirty="0"/>
              <a:t>Gantry Crane and </a:t>
            </a:r>
            <a:r>
              <a:rPr lang="en-US" dirty="0" err="1"/>
              <a:t>Whirler</a:t>
            </a:r>
            <a:r>
              <a:rPr lang="en-US" dirty="0"/>
              <a:t> </a:t>
            </a:r>
            <a:r>
              <a:rPr lang="en-US" dirty="0" smtClean="0"/>
              <a:t>Crane or </a:t>
            </a:r>
            <a:r>
              <a:rPr lang="en-US" dirty="0"/>
              <a:t>Post Crane operation</a:t>
            </a:r>
          </a:p>
        </p:txBody>
      </p:sp>
      <p:sp>
        <p:nvSpPr>
          <p:cNvPr id="4" name="Slide Number Placeholder 3"/>
          <p:cNvSpPr>
            <a:spLocks noGrp="1"/>
          </p:cNvSpPr>
          <p:nvPr>
            <p:ph type="sldNum" sz="quarter" idx="11"/>
          </p:nvPr>
        </p:nvSpPr>
        <p:spPr/>
        <p:txBody>
          <a:bodyPr/>
          <a:lstStyle/>
          <a:p>
            <a:fld id="{F6EFC63E-F8D9-44BB-A462-AC735E845F95}" type="slidenum">
              <a:rPr lang="en-US" smtClean="0"/>
              <a:pPr/>
              <a:t>5</a:t>
            </a:fld>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88950" y="2430462"/>
            <a:ext cx="4006850" cy="2648585"/>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5198840" y="2449038"/>
            <a:ext cx="2863215" cy="2926080"/>
          </a:xfrm>
          <a:prstGeom prst="rect">
            <a:avLst/>
          </a:prstGeom>
        </p:spPr>
      </p:pic>
      <p:sp>
        <p:nvSpPr>
          <p:cNvPr id="8" name="Text Box 2"/>
          <p:cNvSpPr txBox="1">
            <a:spLocks noChangeArrowheads="1"/>
          </p:cNvSpPr>
          <p:nvPr/>
        </p:nvSpPr>
        <p:spPr bwMode="auto">
          <a:xfrm>
            <a:off x="1053533" y="5322887"/>
            <a:ext cx="2593068" cy="1535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rPr>
              <a:t>The two illustrated crane envelopes include the structure in blue and the buffer zone in yellow along the entire travel path or throughout the swing radius.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Text Box 3"/>
          <p:cNvSpPr txBox="1">
            <a:spLocks noChangeArrowheads="1"/>
          </p:cNvSpPr>
          <p:nvPr/>
        </p:nvSpPr>
        <p:spPr bwMode="auto">
          <a:xfrm>
            <a:off x="5399082" y="5526226"/>
            <a:ext cx="2662973" cy="1350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rPr>
              <a:t>Do not exclude the envelope areas above the crane as well as along the sides and any space along the travel path as part of the crane envelope.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25595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Contractor’s </a:t>
            </a:r>
            <a:r>
              <a:rPr lang="en-US" dirty="0" smtClean="0"/>
              <a:t>Lifting and Handling Briefing</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6</a:t>
            </a:fld>
            <a:endParaRPr lang="en-US" dirty="0"/>
          </a:p>
        </p:txBody>
      </p:sp>
      <p:pic>
        <p:nvPicPr>
          <p:cNvPr id="5" name="Picture 4" descr="contractor_crane1.jpg"/>
          <p:cNvPicPr>
            <a:picLocks noChangeAspect="1"/>
          </p:cNvPicPr>
          <p:nvPr/>
        </p:nvPicPr>
        <p:blipFill>
          <a:blip r:embed="rId3"/>
          <a:stretch>
            <a:fillRect/>
          </a:stretch>
        </p:blipFill>
        <p:spPr>
          <a:xfrm>
            <a:off x="3002824" y="2701875"/>
            <a:ext cx="1371600"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contractor_crane1.jpg"/>
          <p:cNvPicPr>
            <a:picLocks noChangeAspect="1"/>
          </p:cNvPicPr>
          <p:nvPr/>
        </p:nvPicPr>
        <p:blipFill>
          <a:blip r:embed="rId4">
            <a:lum bright="10000"/>
          </a:blip>
          <a:stretch>
            <a:fillRect/>
          </a:stretch>
        </p:blipFill>
        <p:spPr>
          <a:xfrm>
            <a:off x="1290713" y="1943979"/>
            <a:ext cx="1596206" cy="2129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contractor_crane1.jpg"/>
          <p:cNvPicPr>
            <a:picLocks noChangeAspect="1"/>
          </p:cNvPicPr>
          <p:nvPr/>
        </p:nvPicPr>
        <p:blipFill>
          <a:blip r:embed="rId5"/>
          <a:stretch>
            <a:fillRect/>
          </a:stretch>
        </p:blipFill>
        <p:spPr>
          <a:xfrm>
            <a:off x="6436084" y="2701875"/>
            <a:ext cx="1376234"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contractor_crane1.jpg"/>
          <p:cNvPicPr>
            <a:picLocks noChangeAspect="1"/>
          </p:cNvPicPr>
          <p:nvPr/>
        </p:nvPicPr>
        <p:blipFill>
          <a:blip r:embed="rId6"/>
          <a:stretch>
            <a:fillRect/>
          </a:stretch>
        </p:blipFill>
        <p:spPr>
          <a:xfrm>
            <a:off x="4490329" y="2701875"/>
            <a:ext cx="1829850"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06554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Certificate of Compliance</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7</a:t>
            </a:fld>
            <a:endParaRPr lang="en-US" dirty="0"/>
          </a:p>
        </p:txBody>
      </p:sp>
      <p:pic>
        <p:nvPicPr>
          <p:cNvPr id="5" name="Content Placeholder 4"/>
          <p:cNvPicPr>
            <a:picLocks noGrp="1" noChangeAspect="1" noChangeArrowheads="1"/>
          </p:cNvPicPr>
          <p:nvPr>
            <p:ph idx="1"/>
          </p:nvPr>
        </p:nvPicPr>
        <p:blipFill>
          <a:blip r:embed="rId3"/>
          <a:srcRect/>
          <a:stretch>
            <a:fillRect/>
          </a:stretch>
        </p:blipFill>
        <p:spPr bwMode="auto">
          <a:xfrm>
            <a:off x="1600435" y="1401764"/>
            <a:ext cx="5966725" cy="4935537"/>
          </a:xfrm>
          <a:prstGeom prst="rect">
            <a:avLst/>
          </a:prstGeom>
          <a:noFill/>
          <a:ln w="9525">
            <a:noFill/>
            <a:miter lim="800000"/>
            <a:headEnd/>
            <a:tailEnd/>
          </a:ln>
        </p:spPr>
      </p:pic>
      <p:sp>
        <p:nvSpPr>
          <p:cNvPr id="6" name="Rectangle 5"/>
          <p:cNvSpPr/>
          <p:nvPr/>
        </p:nvSpPr>
        <p:spPr>
          <a:xfrm>
            <a:off x="1733443" y="4979324"/>
            <a:ext cx="5657720" cy="1153875"/>
          </a:xfrm>
          <a:prstGeom prst="rect">
            <a:avLst/>
          </a:prstGeom>
          <a:solidFill>
            <a:srgbClr val="92D050">
              <a:alpha val="30196"/>
            </a:srgbClr>
          </a:solidFill>
          <a:ln w="762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p:cNvSpPr/>
          <p:nvPr/>
        </p:nvSpPr>
        <p:spPr>
          <a:xfrm>
            <a:off x="1733443" y="2979047"/>
            <a:ext cx="5657720" cy="163164"/>
          </a:xfrm>
          <a:prstGeom prst="rect">
            <a:avLst/>
          </a:prstGeom>
          <a:solidFill>
            <a:srgbClr val="92D050">
              <a:alpha val="30196"/>
            </a:srgbClr>
          </a:solidFill>
          <a:ln w="762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97224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Forklift Attachments</a:t>
            </a:r>
            <a:endParaRPr lang="en-US" dirty="0"/>
          </a:p>
        </p:txBody>
      </p:sp>
      <p:sp>
        <p:nvSpPr>
          <p:cNvPr id="3" name="Content Placeholder 2"/>
          <p:cNvSpPr>
            <a:spLocks noGrp="1"/>
          </p:cNvSpPr>
          <p:nvPr>
            <p:ph idx="1"/>
          </p:nvPr>
        </p:nvSpPr>
        <p:spPr>
          <a:xfrm>
            <a:off x="304800" y="1402080"/>
            <a:ext cx="5622175" cy="4935658"/>
          </a:xfrm>
        </p:spPr>
        <p:txBody>
          <a:bodyPr>
            <a:normAutofit fontScale="92500" lnSpcReduction="20000"/>
          </a:bodyPr>
          <a:lstStyle/>
          <a:p>
            <a:r>
              <a:rPr lang="en-US" b="1" u="sng" dirty="0"/>
              <a:t>1910.178(a)(</a:t>
            </a:r>
            <a:r>
              <a:rPr lang="en-US" b="1" u="sng" dirty="0" smtClean="0"/>
              <a:t>4):</a:t>
            </a:r>
            <a:r>
              <a:rPr lang="en-US" dirty="0" smtClean="0"/>
              <a:t>Modifications </a:t>
            </a:r>
            <a:r>
              <a:rPr lang="en-US" dirty="0"/>
              <a:t>and additions which affect capacity and safe operation shall not be performed by the customer or user without manufacturer’s prior written approval.  Capacity, operation and maintenance instruction plates, tags or decals shall be changed accordingly</a:t>
            </a:r>
            <a:r>
              <a:rPr lang="en-US" dirty="0" smtClean="0"/>
              <a:t>.</a:t>
            </a:r>
            <a:endParaRPr lang="en-US" dirty="0"/>
          </a:p>
          <a:p>
            <a:r>
              <a:rPr lang="en-US" b="1" u="sng" dirty="0"/>
              <a:t>1910.178(a)(</a:t>
            </a:r>
            <a:r>
              <a:rPr lang="en-US" b="1" u="sng" dirty="0" smtClean="0"/>
              <a:t>5):</a:t>
            </a:r>
            <a:r>
              <a:rPr lang="en-US" dirty="0" smtClean="0"/>
              <a:t>If </a:t>
            </a:r>
            <a:r>
              <a:rPr lang="en-US" dirty="0"/>
              <a:t>the truck is equipped with front-end attachments other than factory installed attachments, the user shall request that the truck be marked to identify the attachments and show the approximate weight of the truck and attachment combination at maximum elevation with load laterally centered</a:t>
            </a:r>
            <a:r>
              <a:rPr lang="en-US" dirty="0" smtClean="0"/>
              <a:t>.</a:t>
            </a:r>
            <a:endParaRPr lang="en-US" dirty="0"/>
          </a:p>
          <a:p>
            <a:r>
              <a:rPr lang="en-US" b="1" u="sng" dirty="0"/>
              <a:t>1910.178(a)(</a:t>
            </a:r>
            <a:r>
              <a:rPr lang="en-US" b="1" u="sng" dirty="0" smtClean="0"/>
              <a:t>6):</a:t>
            </a:r>
            <a:r>
              <a:rPr lang="en-US" dirty="0" smtClean="0"/>
              <a:t>The </a:t>
            </a:r>
            <a:r>
              <a:rPr lang="en-US" dirty="0"/>
              <a:t>user shall see that all nameplates and markings are in place and are maintained in a legible condition.</a:t>
            </a:r>
          </a:p>
          <a:p>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8</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0770" y="1527158"/>
            <a:ext cx="2633186" cy="197489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5457" y="3796403"/>
            <a:ext cx="1905000" cy="1905000"/>
          </a:xfrm>
          <a:prstGeom prst="rect">
            <a:avLst/>
          </a:prstGeom>
        </p:spPr>
      </p:pic>
    </p:spTree>
    <p:extLst>
      <p:ext uri="{BB962C8B-B14F-4D97-AF65-F5344CB8AC3E}">
        <p14:creationId xmlns:p14="http://schemas.microsoft.com/office/powerpoint/2010/main" val="1586875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Rigging”</a:t>
            </a:r>
            <a:endParaRPr lang="en-US" dirty="0"/>
          </a:p>
        </p:txBody>
      </p:sp>
      <p:sp>
        <p:nvSpPr>
          <p:cNvPr id="3" name="Content Placeholder 2"/>
          <p:cNvSpPr>
            <a:spLocks noGrp="1"/>
          </p:cNvSpPr>
          <p:nvPr>
            <p:ph idx="1"/>
          </p:nvPr>
        </p:nvSpPr>
        <p:spPr>
          <a:xfrm>
            <a:off x="304800" y="1402080"/>
            <a:ext cx="5331229" cy="4935658"/>
          </a:xfrm>
        </p:spPr>
        <p:txBody>
          <a:bodyPr>
            <a:normAutofit fontScale="92500" lnSpcReduction="20000"/>
          </a:bodyPr>
          <a:lstStyle/>
          <a:p>
            <a:r>
              <a:rPr lang="en-US" dirty="0"/>
              <a:t>Free rigging is the direct attachment to or placement of rigging equipment (slings, shackles, rings, etc.) onto the tines of a powered industrial truck for a below-the-tines lift.  This type of lift does not use an approved lifting attachment.</a:t>
            </a:r>
          </a:p>
          <a:p>
            <a:r>
              <a:rPr lang="en-US" dirty="0"/>
              <a:t>Although free rigging is a common practice, it could affect the capacity and safe operation of a powered industrial truck.  29 </a:t>
            </a:r>
            <a:r>
              <a:rPr lang="en-US" dirty="0" err="1"/>
              <a:t>CFR</a:t>
            </a:r>
            <a:r>
              <a:rPr lang="en-US" dirty="0"/>
              <a:t> 1910.178(a)(4) requires that “Modifications and additions which affect the capacity and safe operation shall not be performed by the customer or user without manufacturers prior written approval.  Capacity, operation and maintenance instruction plates, tags or decals shall be changed accordingly.</a:t>
            </a:r>
          </a:p>
          <a:p>
            <a:pPr marL="0" indent="0">
              <a:buNone/>
            </a:pPr>
            <a:r>
              <a:rPr lang="en-US" sz="1200" b="1" i="1" dirty="0"/>
              <a:t>Information shown is from OSHA standard </a:t>
            </a:r>
            <a:r>
              <a:rPr lang="en-US" sz="1200" b="1" i="1" dirty="0" smtClean="0"/>
              <a:t>interpretations</a:t>
            </a:r>
            <a:endParaRPr lang="en-US" sz="1200" b="1" i="1"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9</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1523" y="2221524"/>
            <a:ext cx="3063220" cy="2625377"/>
          </a:xfrm>
          <a:prstGeom prst="rect">
            <a:avLst/>
          </a:prstGeom>
        </p:spPr>
      </p:pic>
    </p:spTree>
    <p:extLst>
      <p:ext uri="{BB962C8B-B14F-4D97-AF65-F5344CB8AC3E}">
        <p14:creationId xmlns:p14="http://schemas.microsoft.com/office/powerpoint/2010/main" val="29006669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3/6/2008 12:03:03 PM&quot;&gt;&lt;Slide id=&quot;335&quot; dur=&quot;.609375&quot;/&gt;&lt;Slide id=&quot;337&quot; dur=&quot;13.53516&quot;/&gt;&lt;Slide id=&quot;335&quot; dur=&quot;.765625&quot;/&gt;&lt;Slide id=&quot;337&quot; dur=&quot;4.699219&quot;/&gt;&lt;Slide id=&quot;312&quot; dur=&quot;2.902344&quot;/&gt;&lt;Slide id=&quot;313&quot; dur=&quot;7.195313&quot;/&gt;&lt;Slide id=&quot;316&quot; dur=&quot;10.69141&quot;/&gt;&lt;Slide id=&quot;317&quot; dur=&quot;1.734375&quot;/&gt;&lt;Slide id=&quot;336&quot; dur=&quot;1.703125&quot;/&gt;&lt;Slide id=&quot;338&quot; dur=&quot;1&quot;/&gt;&lt;/Timings&gt;&lt;/WMTools&gt;"/>
</p:tagLst>
</file>

<file path=ppt/theme/theme1.xml><?xml version="1.0" encoding="utf-8"?>
<a:theme xmlns:a="http://schemas.openxmlformats.org/drawingml/2006/main" name="Default Design">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18393</TotalTime>
  <Words>907</Words>
  <Application>Microsoft Office PowerPoint</Application>
  <PresentationFormat>On-screen Show (4:3)</PresentationFormat>
  <Paragraphs>75</Paragraphs>
  <Slides>14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Narrow</vt:lpstr>
      <vt:lpstr>Calibri</vt:lpstr>
      <vt:lpstr>Tahoma</vt:lpstr>
      <vt:lpstr>Default Design</vt:lpstr>
      <vt:lpstr>PowerPoint Presentation</vt:lpstr>
      <vt:lpstr>Agenda</vt:lpstr>
      <vt:lpstr>Crane Accident from Travel Path Foul</vt:lpstr>
      <vt:lpstr>Crane Accident from Travel Path Foul</vt:lpstr>
      <vt:lpstr>Crane Accident from Travel Path Foul</vt:lpstr>
      <vt:lpstr> Contractor’s Lifting and Handling Briefing</vt:lpstr>
      <vt:lpstr>Certificate of Compliance</vt:lpstr>
      <vt:lpstr>Forklift Attachments</vt:lpstr>
      <vt:lpstr>“Free Rigging”</vt:lpstr>
      <vt:lpstr>If you cant get Manufacturer’s Approval</vt:lpstr>
      <vt:lpstr>PPE During Cold Weather</vt:lpstr>
      <vt:lpstr>Aerial Lifts</vt:lpstr>
      <vt:lpstr>Speed Limit Change</vt:lpstr>
      <vt:lpstr>QUESTIONS?</vt:lpstr>
    </vt:vector>
  </TitlesOfParts>
  <Company>Northrop Grumman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 PowerPoint Template</dc:title>
  <dc:creator>Corporate Communications</dc:creator>
  <cp:lastModifiedBy>Mulherin, Ben (O41)</cp:lastModifiedBy>
  <cp:revision>1385</cp:revision>
  <dcterms:created xsi:type="dcterms:W3CDTF">2007-12-05T18:39:31Z</dcterms:created>
  <dcterms:modified xsi:type="dcterms:W3CDTF">2015-03-18T19:55:21Z</dcterms:modified>
</cp:coreProperties>
</file>